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302" r:id="rId2"/>
    <p:sldId id="303" r:id="rId3"/>
    <p:sldId id="258" r:id="rId4"/>
    <p:sldId id="305" r:id="rId5"/>
    <p:sldId id="308" r:id="rId6"/>
    <p:sldId id="306" r:id="rId7"/>
    <p:sldId id="260" r:id="rId8"/>
    <p:sldId id="261" r:id="rId9"/>
    <p:sldId id="262" r:id="rId10"/>
    <p:sldId id="263" r:id="rId11"/>
    <p:sldId id="264" r:id="rId12"/>
    <p:sldId id="265" r:id="rId13"/>
    <p:sldId id="284" r:id="rId14"/>
    <p:sldId id="285" r:id="rId15"/>
    <p:sldId id="286" r:id="rId16"/>
    <p:sldId id="309" r:id="rId17"/>
    <p:sldId id="298" r:id="rId18"/>
    <p:sldId id="291"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79332" autoAdjust="0"/>
  </p:normalViewPr>
  <p:slideViewPr>
    <p:cSldViewPr snapToGrid="0">
      <p:cViewPr varScale="1">
        <p:scale>
          <a:sx n="63" d="100"/>
          <a:sy n="63" d="100"/>
        </p:scale>
        <p:origin x="3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066142-CAB3-4608-9E8C-4B4BF5783274}" type="datetimeFigureOut">
              <a:rPr lang="en-US" smtClean="0"/>
              <a:t>4/10/2021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011334-B104-4F85-957A-5E19BCB828FF}" type="slidenum">
              <a:rPr lang="en-US" smtClean="0"/>
              <a:t>‹#›</a:t>
            </a:fld>
            <a:endParaRPr lang="en-US"/>
          </a:p>
        </p:txBody>
      </p:sp>
    </p:spTree>
    <p:extLst>
      <p:ext uri="{BB962C8B-B14F-4D97-AF65-F5344CB8AC3E}">
        <p14:creationId xmlns:p14="http://schemas.microsoft.com/office/powerpoint/2010/main" val="181997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457200" y="719138"/>
            <a:ext cx="6410325" cy="36052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4:notes"/>
          <p:cNvSpPr txBox="1">
            <a:spLocks noGrp="1"/>
          </p:cNvSpPr>
          <p:nvPr>
            <p:ph type="body" idx="1"/>
          </p:nvPr>
        </p:nvSpPr>
        <p:spPr>
          <a:xfrm>
            <a:off x="732544" y="4564211"/>
            <a:ext cx="5860348" cy="4323988"/>
          </a:xfrm>
          <a:prstGeom prst="rect">
            <a:avLst/>
          </a:prstGeom>
          <a:noFill/>
          <a:ln>
            <a:noFill/>
          </a:ln>
        </p:spPr>
        <p:txBody>
          <a:bodyPr spcFirstLastPara="1" wrap="square" lIns="96736" tIns="96736" rIns="96736" bIns="96736" anchor="t" anchorCtr="0">
            <a:noAutofit/>
          </a:bodyPr>
          <a:lstStyle/>
          <a:p>
            <a:pPr>
              <a:buClr>
                <a:schemeClr val="dk1"/>
              </a:buCl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c9a196067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c9a196067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c9a196067_0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c9a196067_0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b9216f745_0_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b9216f745_0_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b9216f745_0_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b9216f745_0_5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a:endParaRPr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b9216fb43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b9216fb43_0_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0597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b9216f745_0_80: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b9216f745_0_8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r>
              <a:rPr lang="en-US"/>
              <a:t>Remind parents to put up their new Fridge Page and the Car Conversations hang tag for this month. These can be found in their Parent’s Guide at the beginning of this month’s lesson. </a:t>
            </a:r>
            <a:endParaRPr/>
          </a:p>
          <a:p>
            <a:r>
              <a:rPr lang="en-US"/>
              <a:t>Remind them that they do NOT have to do all the activities in the book. They should choose only the activities they believe will work best for their family. Think quality, not quantity. Also emphasize that this program is first and foremost about their own formation, and secondarily about helping them teach their children. “Put on your own mask first,” as they say! Their children will learn the Faith better from their parents’ witness than through any structured activity.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c72b0bbae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c72b0bbae_0_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971d3163e_1_0: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971d3163e_1_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c72b0bbae_0_0: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c72b0bbae_0_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11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b9216f74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b9216f745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b9216f745_0_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b9216f745_0_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c9a196067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c9a196067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9a196067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c9a196067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c9a196067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c9a196067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714B-5592-46A3-A81C-53A18B7F9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D34E36-763F-41F9-A7E8-775DA55AD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0E33BE-FE8E-46D1-86F0-44F68A5587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97B51A-AC01-476A-A75E-1BBC11EBAA99}"/>
              </a:ext>
            </a:extLst>
          </p:cNvPr>
          <p:cNvSpPr>
            <a:spLocks noGrp="1"/>
          </p:cNvSpPr>
          <p:nvPr>
            <p:ph type="ftr" sz="quarter" idx="11"/>
          </p:nvPr>
        </p:nvSpPr>
        <p:spPr/>
        <p:txBody>
          <a:bodyPr/>
          <a:lstStyle/>
          <a:p>
            <a:r>
              <a:rPr lang="en-US"/>
              <a:t>Christian Prayer, Lesson 11</a:t>
            </a:r>
          </a:p>
        </p:txBody>
      </p:sp>
      <p:sp>
        <p:nvSpPr>
          <p:cNvPr id="6" name="Slide Number Placeholder 5">
            <a:extLst>
              <a:ext uri="{FF2B5EF4-FFF2-40B4-BE49-F238E27FC236}">
                <a16:creationId xmlns:a16="http://schemas.microsoft.com/office/drawing/2014/main" id="{AE257CA0-9CCD-4C35-B138-1714FA538359}"/>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348915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BCA5-67CF-4452-BB5E-68E5BEA50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A3AF5-A9A1-4D6D-A3D5-AC460B042A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73111-5E6C-4C7D-88B4-EB5C4246B4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CD4700-8C4E-4A22-85A1-1FDD8527D9D5}"/>
              </a:ext>
            </a:extLst>
          </p:cNvPr>
          <p:cNvSpPr>
            <a:spLocks noGrp="1"/>
          </p:cNvSpPr>
          <p:nvPr>
            <p:ph type="ftr" sz="quarter" idx="11"/>
          </p:nvPr>
        </p:nvSpPr>
        <p:spPr/>
        <p:txBody>
          <a:bodyPr/>
          <a:lstStyle/>
          <a:p>
            <a:r>
              <a:rPr lang="en-US"/>
              <a:t>Christian Prayer, Lesson 11</a:t>
            </a:r>
          </a:p>
        </p:txBody>
      </p:sp>
      <p:sp>
        <p:nvSpPr>
          <p:cNvPr id="6" name="Slide Number Placeholder 5">
            <a:extLst>
              <a:ext uri="{FF2B5EF4-FFF2-40B4-BE49-F238E27FC236}">
                <a16:creationId xmlns:a16="http://schemas.microsoft.com/office/drawing/2014/main" id="{950D9C36-EFFB-44D5-8B7E-1CE39386A2E1}"/>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250731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D20F2-7314-4B3C-ABB6-4224DD1D6B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360E7-FDF8-47B0-997E-C6F9541E01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D3B2D-EE00-496A-AD95-4654D3C753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8F8187-9D1D-4A8B-B289-FBF8D371CBEF}"/>
              </a:ext>
            </a:extLst>
          </p:cNvPr>
          <p:cNvSpPr>
            <a:spLocks noGrp="1"/>
          </p:cNvSpPr>
          <p:nvPr>
            <p:ph type="ftr" sz="quarter" idx="11"/>
          </p:nvPr>
        </p:nvSpPr>
        <p:spPr/>
        <p:txBody>
          <a:bodyPr/>
          <a:lstStyle/>
          <a:p>
            <a:r>
              <a:rPr lang="en-US"/>
              <a:t>Christian Prayer, Lesson 11</a:t>
            </a:r>
          </a:p>
        </p:txBody>
      </p:sp>
      <p:sp>
        <p:nvSpPr>
          <p:cNvPr id="6" name="Slide Number Placeholder 5">
            <a:extLst>
              <a:ext uri="{FF2B5EF4-FFF2-40B4-BE49-F238E27FC236}">
                <a16:creationId xmlns:a16="http://schemas.microsoft.com/office/drawing/2014/main" id="{54D551FC-9FDA-4E01-B011-179BE9849B84}"/>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1981059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5014333" y="5173767"/>
            <a:ext cx="6762000" cy="10568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None/>
              <a:defRPr sz="3733" b="1" i="0" u="none" strike="noStrike" cap="none">
                <a:solidFill>
                  <a:schemeClr val="dk2"/>
                </a:solidFill>
              </a:defRPr>
            </a:lvl1pPr>
            <a:lvl2pPr marL="0" marR="0" lvl="1"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2pPr>
            <a:lvl3pPr marL="0" marR="0" lvl="2"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3pPr>
            <a:lvl4pPr marL="0" marR="0" lvl="3"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4pPr>
            <a:lvl5pPr marL="0" marR="0" lvl="4"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5pPr>
            <a:lvl6pPr marL="0" marR="0" lvl="5"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6pPr>
            <a:lvl7pPr marL="0" marR="0" lvl="6"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7pPr>
            <a:lvl8pPr marL="0" marR="0" lvl="7"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8pPr>
            <a:lvl9pPr marL="0" marR="0" lvl="8" indent="0" algn="ctr" rtl="0">
              <a:lnSpc>
                <a:spcPct val="100000"/>
              </a:lnSpc>
              <a:spcBef>
                <a:spcPts val="0"/>
              </a:spcBef>
              <a:spcAft>
                <a:spcPts val="0"/>
              </a:spcAft>
              <a:buClr>
                <a:schemeClr val="dk2"/>
              </a:buClr>
              <a:buSzPts val="1400"/>
              <a:buFont typeface="Lora"/>
              <a:buNone/>
              <a:defRPr sz="3733" b="0" i="0" u="none" strike="noStrike" cap="none">
                <a:solidFill>
                  <a:schemeClr val="dk2"/>
                </a:solidFill>
                <a:latin typeface="Lora"/>
                <a:ea typeface="Lora"/>
                <a:cs typeface="Lora"/>
                <a:sym typeface="Lora"/>
              </a:defRPr>
            </a:lvl9pPr>
          </a:lstStyle>
          <a:p>
            <a:endParaRPr/>
          </a:p>
        </p:txBody>
      </p:sp>
    </p:spTree>
    <p:extLst>
      <p:ext uri="{BB962C8B-B14F-4D97-AF65-F5344CB8AC3E}">
        <p14:creationId xmlns:p14="http://schemas.microsoft.com/office/powerpoint/2010/main" val="36445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08433" y="2839167"/>
            <a:ext cx="11360800" cy="1122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4800" i="0" u="none" strike="noStrike" cap="none"/>
            </a:lvl1pPr>
            <a:lvl2pPr lvl="1"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2pPr>
            <a:lvl3pPr lvl="2"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3pPr>
            <a:lvl4pPr lvl="3"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4pPr>
            <a:lvl5pPr lvl="4"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5pPr>
            <a:lvl6pPr lvl="5"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6pPr>
            <a:lvl7pPr lvl="6"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7pPr>
            <a:lvl8pPr lvl="7"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8pPr>
            <a:lvl9pPr lvl="8" indent="0" algn="ctr">
              <a:spcBef>
                <a:spcPts val="0"/>
              </a:spcBef>
              <a:spcAft>
                <a:spcPts val="0"/>
              </a:spcAft>
              <a:buClr>
                <a:schemeClr val="dk1"/>
              </a:buClr>
              <a:buSzPts val="1400"/>
              <a:buFont typeface="Times New Roman"/>
              <a:buNone/>
              <a:defRPr sz="4800">
                <a:solidFill>
                  <a:schemeClr val="dk1"/>
                </a:solidFill>
                <a:latin typeface="Times New Roman"/>
                <a:ea typeface="Times New Roman"/>
                <a:cs typeface="Times New Roman"/>
                <a:sym typeface="Times New Roman"/>
              </a:defRPr>
            </a:lvl9pPr>
          </a:lstStyle>
          <a:p>
            <a:endParaRPr/>
          </a:p>
        </p:txBody>
      </p:sp>
      <p:sp>
        <p:nvSpPr>
          <p:cNvPr id="19" name="Google Shape;19;p4"/>
          <p:cNvSpPr txBox="1">
            <a:spLocks noGrp="1"/>
          </p:cNvSpPr>
          <p:nvPr>
            <p:ph type="sldNum" idx="12"/>
          </p:nvPr>
        </p:nvSpPr>
        <p:spPr>
          <a:xfrm>
            <a:off x="11289443" y="6188988"/>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467" b="1" i="0" u="none" strike="noStrike" cap="none">
                <a:solidFill>
                  <a:srgbClr val="FAF5EA"/>
                </a:solidFill>
                <a:latin typeface="Rokkitt"/>
                <a:ea typeface="Rokkitt"/>
                <a:cs typeface="Rokkitt"/>
                <a:sym typeface="Rokkitt"/>
              </a:defRPr>
            </a:lvl9pPr>
          </a:lstStyle>
          <a:p>
            <a:fld id="{00000000-1234-1234-1234-123412341234}" type="slidenum">
              <a:rPr lang="en-US" smtClean="0"/>
              <a:pPr/>
              <a:t>‹#›</a:t>
            </a:fld>
            <a:endParaRPr lang="en-US"/>
          </a:p>
        </p:txBody>
      </p:sp>
      <p:sp>
        <p:nvSpPr>
          <p:cNvPr id="20" name="Google Shape;20;p4"/>
          <p:cNvSpPr txBox="1">
            <a:spLocks noGrp="1"/>
          </p:cNvSpPr>
          <p:nvPr>
            <p:ph type="sldNum" idx="2"/>
          </p:nvPr>
        </p:nvSpPr>
        <p:spPr>
          <a:xfrm>
            <a:off x="943151" y="6242679"/>
            <a:ext cx="41552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r>
              <a:rPr lang="en-US"/>
              <a:t>Christian Prayer</a:t>
            </a:r>
            <a:r>
              <a:rPr lang="en-US" sz="1600">
                <a:solidFill>
                  <a:srgbClr val="FAF5EA"/>
                </a:solidFill>
                <a:latin typeface="Georgia"/>
                <a:ea typeface="Georgia"/>
                <a:cs typeface="Georgia"/>
                <a:sym typeface="Georgia"/>
              </a:rPr>
              <a:t>, </a:t>
            </a:r>
            <a:r>
              <a:rPr lang="en-US"/>
              <a:t>February</a:t>
            </a:r>
            <a:endParaRPr lang="en-US" sz="1600">
              <a:latin typeface="Georgia"/>
              <a:ea typeface="Georgia"/>
              <a:cs typeface="Georgia"/>
              <a:sym typeface="Georgia"/>
            </a:endParaRPr>
          </a:p>
        </p:txBody>
      </p:sp>
    </p:spTree>
    <p:extLst>
      <p:ext uri="{BB962C8B-B14F-4D97-AF65-F5344CB8AC3E}">
        <p14:creationId xmlns:p14="http://schemas.microsoft.com/office/powerpoint/2010/main" val="23905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7AC7-4418-487C-8360-08B579E83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BDBEF-CD36-450B-BB71-9305E6B1F6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053F7-BDAE-4C7A-B3FF-EC1085592A9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AA7BE6-7D4B-45B9-A15E-1D5548733679}"/>
              </a:ext>
            </a:extLst>
          </p:cNvPr>
          <p:cNvSpPr>
            <a:spLocks noGrp="1"/>
          </p:cNvSpPr>
          <p:nvPr>
            <p:ph type="ftr" sz="quarter" idx="11"/>
          </p:nvPr>
        </p:nvSpPr>
        <p:spPr/>
        <p:txBody>
          <a:bodyPr/>
          <a:lstStyle/>
          <a:p>
            <a:r>
              <a:rPr lang="en-US"/>
              <a:t>Christian Prayer, Lesson 11</a:t>
            </a:r>
          </a:p>
        </p:txBody>
      </p:sp>
      <p:sp>
        <p:nvSpPr>
          <p:cNvPr id="6" name="Slide Number Placeholder 5">
            <a:extLst>
              <a:ext uri="{FF2B5EF4-FFF2-40B4-BE49-F238E27FC236}">
                <a16:creationId xmlns:a16="http://schemas.microsoft.com/office/drawing/2014/main" id="{A32D732A-9146-4916-BD0E-CE19686D46ED}"/>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184080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ED02-644C-47CA-83C6-8D3CD0C62E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014526-80F6-489F-A565-238A28660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8E1F47-562E-4F35-ADC1-C622C09CD9D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C0DE4C-CF01-490E-87BC-CEA2856A7920}"/>
              </a:ext>
            </a:extLst>
          </p:cNvPr>
          <p:cNvSpPr>
            <a:spLocks noGrp="1"/>
          </p:cNvSpPr>
          <p:nvPr>
            <p:ph type="ftr" sz="quarter" idx="11"/>
          </p:nvPr>
        </p:nvSpPr>
        <p:spPr/>
        <p:txBody>
          <a:bodyPr/>
          <a:lstStyle/>
          <a:p>
            <a:r>
              <a:rPr lang="en-US"/>
              <a:t>Christian Prayer, Lesson 11</a:t>
            </a:r>
          </a:p>
        </p:txBody>
      </p:sp>
      <p:sp>
        <p:nvSpPr>
          <p:cNvPr id="6" name="Slide Number Placeholder 5">
            <a:extLst>
              <a:ext uri="{FF2B5EF4-FFF2-40B4-BE49-F238E27FC236}">
                <a16:creationId xmlns:a16="http://schemas.microsoft.com/office/drawing/2014/main" id="{E13B7372-C4CC-4CD7-9981-12F280E85BD3}"/>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288203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1303-381B-4C63-8602-67B924F28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98454-69B8-4685-8D48-F09064B49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B4940E-1483-4339-A895-050574F80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035C1C-F225-44AE-AC4F-1A86551B68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CC83257-28E9-473F-9168-AF4A689778DA}"/>
              </a:ext>
            </a:extLst>
          </p:cNvPr>
          <p:cNvSpPr>
            <a:spLocks noGrp="1"/>
          </p:cNvSpPr>
          <p:nvPr>
            <p:ph type="ftr" sz="quarter" idx="11"/>
          </p:nvPr>
        </p:nvSpPr>
        <p:spPr/>
        <p:txBody>
          <a:bodyPr/>
          <a:lstStyle/>
          <a:p>
            <a:r>
              <a:rPr lang="en-US"/>
              <a:t>Christian Prayer, Lesson 11</a:t>
            </a:r>
          </a:p>
        </p:txBody>
      </p:sp>
      <p:sp>
        <p:nvSpPr>
          <p:cNvPr id="7" name="Slide Number Placeholder 6">
            <a:extLst>
              <a:ext uri="{FF2B5EF4-FFF2-40B4-BE49-F238E27FC236}">
                <a16:creationId xmlns:a16="http://schemas.microsoft.com/office/drawing/2014/main" id="{8A1E7FA9-51DD-4790-8DD2-7E32169B8E18}"/>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130892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F5D2-0624-460D-AE75-26251A33F3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246AF-B8CA-40CF-917D-9FC974967A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B1561-93B3-4AD0-8D0D-10559FE9B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242BAC-456F-48C9-8ED3-B0BD3741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F28370-A704-40C2-BC79-41FBA5A75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186BD-F21B-47F4-A0D0-FDFFBA10F2F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528B035-325C-44DC-9C82-368F337E3895}"/>
              </a:ext>
            </a:extLst>
          </p:cNvPr>
          <p:cNvSpPr>
            <a:spLocks noGrp="1"/>
          </p:cNvSpPr>
          <p:nvPr>
            <p:ph type="ftr" sz="quarter" idx="11"/>
          </p:nvPr>
        </p:nvSpPr>
        <p:spPr/>
        <p:txBody>
          <a:bodyPr/>
          <a:lstStyle/>
          <a:p>
            <a:r>
              <a:rPr lang="en-US"/>
              <a:t>Christian Prayer, Lesson 11</a:t>
            </a:r>
          </a:p>
        </p:txBody>
      </p:sp>
      <p:sp>
        <p:nvSpPr>
          <p:cNvPr id="9" name="Slide Number Placeholder 8">
            <a:extLst>
              <a:ext uri="{FF2B5EF4-FFF2-40B4-BE49-F238E27FC236}">
                <a16:creationId xmlns:a16="http://schemas.microsoft.com/office/drawing/2014/main" id="{8281982E-17CE-40A0-9857-1DEA532C46C7}"/>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293462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3749-1732-4BE5-9A63-5CACA4659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07B4D-057C-4538-842C-8952AB265B1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F8F1165-EBB2-4730-B908-8AE8422ED6D2}"/>
              </a:ext>
            </a:extLst>
          </p:cNvPr>
          <p:cNvSpPr>
            <a:spLocks noGrp="1"/>
          </p:cNvSpPr>
          <p:nvPr>
            <p:ph type="ftr" sz="quarter" idx="11"/>
          </p:nvPr>
        </p:nvSpPr>
        <p:spPr/>
        <p:txBody>
          <a:bodyPr/>
          <a:lstStyle/>
          <a:p>
            <a:r>
              <a:rPr lang="en-US"/>
              <a:t>Christian Prayer, Lesson 11</a:t>
            </a:r>
          </a:p>
        </p:txBody>
      </p:sp>
      <p:sp>
        <p:nvSpPr>
          <p:cNvPr id="5" name="Slide Number Placeholder 4">
            <a:extLst>
              <a:ext uri="{FF2B5EF4-FFF2-40B4-BE49-F238E27FC236}">
                <a16:creationId xmlns:a16="http://schemas.microsoft.com/office/drawing/2014/main" id="{1DAE4669-7EE9-4AC8-8F88-B8A22125D31A}"/>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415651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A4793-B129-4B60-979A-9928172AB26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C610F37-3FE3-4089-B6EB-F8B3F62BD6C8}"/>
              </a:ext>
            </a:extLst>
          </p:cNvPr>
          <p:cNvSpPr>
            <a:spLocks noGrp="1"/>
          </p:cNvSpPr>
          <p:nvPr>
            <p:ph type="ftr" sz="quarter" idx="11"/>
          </p:nvPr>
        </p:nvSpPr>
        <p:spPr/>
        <p:txBody>
          <a:bodyPr/>
          <a:lstStyle/>
          <a:p>
            <a:r>
              <a:rPr lang="en-US"/>
              <a:t>Christian Prayer, Lesson 11</a:t>
            </a:r>
          </a:p>
        </p:txBody>
      </p:sp>
      <p:sp>
        <p:nvSpPr>
          <p:cNvPr id="4" name="Slide Number Placeholder 3">
            <a:extLst>
              <a:ext uri="{FF2B5EF4-FFF2-40B4-BE49-F238E27FC236}">
                <a16:creationId xmlns:a16="http://schemas.microsoft.com/office/drawing/2014/main" id="{24AEEAB1-D2B9-409D-B303-BF597120153A}"/>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270096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8AA3-3D63-45F9-8337-747F31F8F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D19A3-55DF-4AE2-BA39-039B9FFFB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28C37-9634-4DF8-A351-45149019D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4D9C1-C572-42B3-AADB-D3C023B8B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09F2AD-BDF3-4CDD-BB5A-98FEA195003D}"/>
              </a:ext>
            </a:extLst>
          </p:cNvPr>
          <p:cNvSpPr>
            <a:spLocks noGrp="1"/>
          </p:cNvSpPr>
          <p:nvPr>
            <p:ph type="ftr" sz="quarter" idx="11"/>
          </p:nvPr>
        </p:nvSpPr>
        <p:spPr/>
        <p:txBody>
          <a:bodyPr/>
          <a:lstStyle/>
          <a:p>
            <a:r>
              <a:rPr lang="en-US"/>
              <a:t>Christian Prayer, Lesson 11</a:t>
            </a:r>
          </a:p>
        </p:txBody>
      </p:sp>
      <p:sp>
        <p:nvSpPr>
          <p:cNvPr id="7" name="Slide Number Placeholder 6">
            <a:extLst>
              <a:ext uri="{FF2B5EF4-FFF2-40B4-BE49-F238E27FC236}">
                <a16:creationId xmlns:a16="http://schemas.microsoft.com/office/drawing/2014/main" id="{08B3859A-233D-4A1B-9D12-A4248AD326BE}"/>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147733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CEBB-9C72-4DFC-9960-6EB618C8B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DF715-22C5-4832-9DE1-91C37D167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B310F1-8723-46E5-B2ED-E0148C9D2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3D090-3D5A-4A07-8D06-4080C8F8E90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52EE71-14DF-4805-9D13-E21AE73EB3ED}"/>
              </a:ext>
            </a:extLst>
          </p:cNvPr>
          <p:cNvSpPr>
            <a:spLocks noGrp="1"/>
          </p:cNvSpPr>
          <p:nvPr>
            <p:ph type="ftr" sz="quarter" idx="11"/>
          </p:nvPr>
        </p:nvSpPr>
        <p:spPr/>
        <p:txBody>
          <a:bodyPr/>
          <a:lstStyle/>
          <a:p>
            <a:r>
              <a:rPr lang="en-US"/>
              <a:t>Christian Prayer, Lesson 11</a:t>
            </a:r>
          </a:p>
        </p:txBody>
      </p:sp>
      <p:sp>
        <p:nvSpPr>
          <p:cNvPr id="7" name="Slide Number Placeholder 6">
            <a:extLst>
              <a:ext uri="{FF2B5EF4-FFF2-40B4-BE49-F238E27FC236}">
                <a16:creationId xmlns:a16="http://schemas.microsoft.com/office/drawing/2014/main" id="{16B7AF40-C4C1-4307-95E0-4871B8305A2A}"/>
              </a:ext>
            </a:extLst>
          </p:cNvPr>
          <p:cNvSpPr>
            <a:spLocks noGrp="1"/>
          </p:cNvSpPr>
          <p:nvPr>
            <p:ph type="sldNum" sz="quarter" idx="12"/>
          </p:nvPr>
        </p:nvSpPr>
        <p:spPr/>
        <p:txBody>
          <a:bodyPr/>
          <a:lstStyle/>
          <a:p>
            <a:fld id="{837119A7-1DF7-41A2-AE20-D8681185209F}" type="slidenum">
              <a:rPr lang="en-US" smtClean="0"/>
              <a:t>‹#›</a:t>
            </a:fld>
            <a:endParaRPr lang="en-US"/>
          </a:p>
        </p:txBody>
      </p:sp>
    </p:spTree>
    <p:extLst>
      <p:ext uri="{BB962C8B-B14F-4D97-AF65-F5344CB8AC3E}">
        <p14:creationId xmlns:p14="http://schemas.microsoft.com/office/powerpoint/2010/main" val="298167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EEA4F-AF6E-42EC-80D8-5E3A0E615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862AB1-507F-4429-9968-6EFB96B13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67AB6-8644-4C9F-A210-924FC2911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222A077-F3E0-41B7-AF1B-11DF66ADB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Christian Prayer, Lesson 11</a:t>
            </a:r>
          </a:p>
        </p:txBody>
      </p:sp>
      <p:sp>
        <p:nvSpPr>
          <p:cNvPr id="6" name="Slide Number Placeholder 5">
            <a:extLst>
              <a:ext uri="{FF2B5EF4-FFF2-40B4-BE49-F238E27FC236}">
                <a16:creationId xmlns:a16="http://schemas.microsoft.com/office/drawing/2014/main" id="{C6CD8611-C666-4EF5-8144-A7504F698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119A7-1DF7-41A2-AE20-D8681185209F}" type="slidenum">
              <a:rPr lang="en-US" smtClean="0"/>
              <a:t>‹#›</a:t>
            </a:fld>
            <a:endParaRPr lang="en-US"/>
          </a:p>
        </p:txBody>
      </p:sp>
    </p:spTree>
    <p:extLst>
      <p:ext uri="{BB962C8B-B14F-4D97-AF65-F5344CB8AC3E}">
        <p14:creationId xmlns:p14="http://schemas.microsoft.com/office/powerpoint/2010/main" val="4194576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pixabay.com/illustrations/gratitude-grateful-prayer-thanks-125113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livzlivya.blogspot.com/2011/08/is-god-weak-why-does-he-allow-good.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www.knowthymoney.com/2014/07/catholicism-is-different.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laveravite.blogspot.com/2012/10/cosa-significa-adorar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justanotherclaypot.blogspot.com/2011/08/why-should-i-pray-for-you.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pngall.com/bridg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subTitle" idx="1"/>
          </p:nvPr>
        </p:nvSpPr>
        <p:spPr>
          <a:xfrm>
            <a:off x="4735364" y="4533171"/>
            <a:ext cx="6762000" cy="1056800"/>
          </a:xfrm>
          <a:prstGeom prst="rect">
            <a:avLst/>
          </a:prstGeom>
          <a:noFill/>
          <a:ln>
            <a:noFill/>
          </a:ln>
        </p:spPr>
        <p:txBody>
          <a:bodyPr spcFirstLastPara="1" vert="horz" wrap="square" lIns="121900" tIns="121900" rIns="121900" bIns="121900" rtlCol="0" anchor="t" anchorCtr="0">
            <a:noAutofit/>
          </a:bodyPr>
          <a:lstStyle/>
          <a:p>
            <a:r>
              <a:rPr lang="en-US" sz="7600" i="1" dirty="0">
                <a:latin typeface="Georgia" panose="02040502050405020303" pitchFamily="18" charset="0"/>
                <a:ea typeface="Lobster"/>
                <a:cs typeface="Lobster"/>
                <a:sym typeface="Lobster"/>
              </a:rPr>
              <a:t>Welcome!</a:t>
            </a:r>
          </a:p>
          <a:p>
            <a:r>
              <a:rPr lang="en-US" i="1" dirty="0">
                <a:latin typeface="Georgia" panose="02040502050405020303" pitchFamily="18" charset="0"/>
                <a:ea typeface="Lobster"/>
                <a:cs typeface="Lobster"/>
                <a:sym typeface="Lobster"/>
              </a:rPr>
              <a:t>Thank you for being here.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660243" y="431983"/>
            <a:ext cx="11360800" cy="863417"/>
          </a:xfrm>
          <a:prstGeom prst="rect">
            <a:avLst/>
          </a:prstGeom>
        </p:spPr>
        <p:txBody>
          <a:bodyPr spcFirstLastPara="1" vert="horz" wrap="square" lIns="121900" tIns="121900" rIns="121900" bIns="121900" rtlCol="0" anchor="ctr" anchorCtr="0">
            <a:noAutofit/>
          </a:bodyPr>
          <a:lstStyle/>
          <a:p>
            <a:pPr>
              <a:lnSpc>
                <a:spcPct val="115000"/>
              </a:lnSpc>
            </a:pPr>
            <a:r>
              <a:rPr lang="en-US" sz="4267" dirty="0">
                <a:solidFill>
                  <a:srgbClr val="E86929"/>
                </a:solidFill>
              </a:rPr>
              <a:t>Prayer of Thanksgiving</a:t>
            </a:r>
            <a:endParaRPr sz="4267" dirty="0">
              <a:solidFill>
                <a:srgbClr val="E86929"/>
              </a:solidFill>
            </a:endParaRPr>
          </a:p>
        </p:txBody>
      </p:sp>
      <p:sp>
        <p:nvSpPr>
          <p:cNvPr id="106" name="Google Shape;106;p18"/>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10</a:t>
            </a:fld>
            <a:endParaRPr/>
          </a:p>
        </p:txBody>
      </p:sp>
      <p:sp>
        <p:nvSpPr>
          <p:cNvPr id="107" name="Google Shape;107;p18"/>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2" name="TextBox 1">
            <a:extLst>
              <a:ext uri="{FF2B5EF4-FFF2-40B4-BE49-F238E27FC236}">
                <a16:creationId xmlns:a16="http://schemas.microsoft.com/office/drawing/2014/main" id="{ACB6C633-9566-4DCE-B4FA-06BD1F0396F6}"/>
              </a:ext>
            </a:extLst>
          </p:cNvPr>
          <p:cNvSpPr txBox="1"/>
          <p:nvPr/>
        </p:nvSpPr>
        <p:spPr>
          <a:xfrm>
            <a:off x="660243" y="1295400"/>
            <a:ext cx="11112657"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anose="02040502050405020303" pitchFamily="18" charset="0"/>
              </a:rPr>
              <a:t>This is a form of prayer in which we give thanks to God for every gift He has given us.</a:t>
            </a:r>
          </a:p>
          <a:p>
            <a:pPr marL="285750" indent="-285750">
              <a:buFont typeface="Arial" panose="020B0604020202020204" pitchFamily="34" charset="0"/>
              <a:buChar char="•"/>
            </a:pPr>
            <a:r>
              <a:rPr lang="en-US" sz="2000" dirty="0">
                <a:latin typeface="Georgia" panose="02040502050405020303" pitchFamily="18" charset="0"/>
              </a:rPr>
              <a:t>We can give thanks to God for hearing and answering our prayers even as we request them, because we have faith.</a:t>
            </a:r>
          </a:p>
          <a:p>
            <a:pPr marL="285750" indent="-285750">
              <a:buFont typeface="Arial" panose="020B0604020202020204" pitchFamily="34" charset="0"/>
              <a:buChar char="•"/>
            </a:pPr>
            <a:r>
              <a:rPr lang="en-US" sz="2000" dirty="0">
                <a:latin typeface="Georgia" panose="02040502050405020303" pitchFamily="18" charset="0"/>
              </a:rPr>
              <a:t>Sometimes it is heard to understand how God answers our prayers. When we encounter difficult circumstances, or His answers were not what we wanted, we can be tempted to think that God did not hear us, or that He doesn’t love us. Only through faith, which does not see and yet believes, can we trust in God’s loving plan in answering our prayers.</a:t>
            </a:r>
          </a:p>
          <a:p>
            <a:pPr marL="285750" indent="-285750">
              <a:buFont typeface="Arial" panose="020B0604020202020204" pitchFamily="34" charset="0"/>
              <a:buChar char="•"/>
            </a:pPr>
            <a:r>
              <a:rPr lang="en-US" sz="2000" dirty="0">
                <a:latin typeface="Georgia" panose="02040502050405020303" pitchFamily="18" charset="0"/>
              </a:rPr>
              <a:t>When we give thanks to God we are participating in Christ’s thanksgiving,                              which is expressed most fully in the Eucharist.</a:t>
            </a:r>
          </a:p>
        </p:txBody>
      </p:sp>
      <p:pic>
        <p:nvPicPr>
          <p:cNvPr id="4" name="Picture 3" descr="Text&#10;&#10;Description automatically generated">
            <a:extLst>
              <a:ext uri="{FF2B5EF4-FFF2-40B4-BE49-F238E27FC236}">
                <a16:creationId xmlns:a16="http://schemas.microsoft.com/office/drawing/2014/main" id="{0CED59E3-8694-46C2-A52E-27E084F060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74886" y="3605367"/>
            <a:ext cx="2056871" cy="25755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154600" y="666813"/>
            <a:ext cx="9882800" cy="704787"/>
          </a:xfrm>
          <a:prstGeom prst="rect">
            <a:avLst/>
          </a:prstGeom>
        </p:spPr>
        <p:txBody>
          <a:bodyPr spcFirstLastPara="1" vert="horz" wrap="square" lIns="121900" tIns="121900" rIns="121900" bIns="121900" rtlCol="0" anchor="ctr" anchorCtr="0">
            <a:noAutofit/>
          </a:bodyPr>
          <a:lstStyle/>
          <a:p>
            <a:pPr>
              <a:lnSpc>
                <a:spcPct val="115000"/>
              </a:lnSpc>
            </a:pPr>
            <a:r>
              <a:rPr lang="en-US" sz="4267" dirty="0">
                <a:solidFill>
                  <a:srgbClr val="E86929"/>
                </a:solidFill>
              </a:rPr>
              <a:t>Prayer of Praise</a:t>
            </a:r>
            <a:endParaRPr sz="4267" dirty="0">
              <a:solidFill>
                <a:srgbClr val="E86929"/>
              </a:solidFill>
            </a:endParaRPr>
          </a:p>
        </p:txBody>
      </p:sp>
      <p:sp>
        <p:nvSpPr>
          <p:cNvPr id="113" name="Google Shape;113;p19"/>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11</a:t>
            </a:fld>
            <a:endParaRPr/>
          </a:p>
        </p:txBody>
      </p:sp>
      <p:sp>
        <p:nvSpPr>
          <p:cNvPr id="114" name="Google Shape;114;p19"/>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2" name="TextBox 1">
            <a:extLst>
              <a:ext uri="{FF2B5EF4-FFF2-40B4-BE49-F238E27FC236}">
                <a16:creationId xmlns:a16="http://schemas.microsoft.com/office/drawing/2014/main" id="{36D4899F-4704-4EAD-872F-C1173A4FCDAC}"/>
              </a:ext>
            </a:extLst>
          </p:cNvPr>
          <p:cNvSpPr txBox="1"/>
          <p:nvPr/>
        </p:nvSpPr>
        <p:spPr>
          <a:xfrm>
            <a:off x="762000" y="1371600"/>
            <a:ext cx="11049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anose="02040502050405020303" pitchFamily="18" charset="0"/>
              </a:rPr>
              <a:t>Praise is the form of prayer by which we celebrate God’s goodness. The Catechism explains, “Praise is the form of prayer which recognizes most immediately that God is God. It lauds God for his own sake and gives him glory, quite beyond what he does, but simply because HE IS” (CCC 2639).</a:t>
            </a:r>
          </a:p>
          <a:p>
            <a:pPr marL="285750" indent="-285750">
              <a:buFont typeface="Arial" panose="020B0604020202020204" pitchFamily="34" charset="0"/>
              <a:buChar char="•"/>
            </a:pPr>
            <a:r>
              <a:rPr lang="en-US" sz="2000" dirty="0">
                <a:latin typeface="Georgia" panose="02040502050405020303" pitchFamily="18" charset="0"/>
              </a:rPr>
              <a:t>When we pray the Gloria, “Glory to God in the highest…” we join with the heavenly choir who forever sings praise to God.</a:t>
            </a:r>
          </a:p>
          <a:p>
            <a:pPr marL="285750" indent="-285750">
              <a:buFont typeface="Arial" panose="020B0604020202020204" pitchFamily="34" charset="0"/>
              <a:buChar char="•"/>
            </a:pPr>
            <a:r>
              <a:rPr lang="en-US" sz="2000" dirty="0">
                <a:latin typeface="Georgia" panose="02040502050405020303" pitchFamily="18" charset="0"/>
              </a:rPr>
              <a:t>The prayer of praise should be continually in the heart,                                                                  and on the lips, of God’s children.</a:t>
            </a:r>
          </a:p>
        </p:txBody>
      </p:sp>
      <p:pic>
        <p:nvPicPr>
          <p:cNvPr id="4" name="Picture 3" descr="A picture containing silhouette, blur&#10;&#10;Description automatically generated">
            <a:extLst>
              <a:ext uri="{FF2B5EF4-FFF2-40B4-BE49-F238E27FC236}">
                <a16:creationId xmlns:a16="http://schemas.microsoft.com/office/drawing/2014/main" id="{8A3EEAAE-D04A-4672-AD16-FB2A232D83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3812" y="3030900"/>
            <a:ext cx="3095625" cy="3514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1406643" y="849693"/>
            <a:ext cx="9882800" cy="948627"/>
          </a:xfrm>
          <a:prstGeom prst="rect">
            <a:avLst/>
          </a:prstGeom>
        </p:spPr>
        <p:txBody>
          <a:bodyPr spcFirstLastPara="1" vert="horz" wrap="square" lIns="121900" tIns="121900" rIns="121900" bIns="121900" rtlCol="0" anchor="ctr" anchorCtr="0">
            <a:noAutofit/>
          </a:bodyPr>
          <a:lstStyle/>
          <a:p>
            <a:pPr>
              <a:lnSpc>
                <a:spcPct val="115000"/>
              </a:lnSpc>
            </a:pPr>
            <a:r>
              <a:rPr lang="en-US" sz="4267" dirty="0">
                <a:solidFill>
                  <a:srgbClr val="E86929"/>
                </a:solidFill>
              </a:rPr>
              <a:t>The Eucharist expresses all forms of prayer.</a:t>
            </a:r>
            <a:endParaRPr sz="4267" dirty="0">
              <a:solidFill>
                <a:srgbClr val="E86929"/>
              </a:solidFill>
            </a:endParaRPr>
          </a:p>
        </p:txBody>
      </p:sp>
      <p:sp>
        <p:nvSpPr>
          <p:cNvPr id="120" name="Google Shape;120;p20"/>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12</a:t>
            </a:fld>
            <a:endParaRPr/>
          </a:p>
        </p:txBody>
      </p:sp>
      <p:sp>
        <p:nvSpPr>
          <p:cNvPr id="121" name="Google Shape;121;p20"/>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3" name="TextBox 2">
            <a:extLst>
              <a:ext uri="{FF2B5EF4-FFF2-40B4-BE49-F238E27FC236}">
                <a16:creationId xmlns:a16="http://schemas.microsoft.com/office/drawing/2014/main" id="{25A39BED-DF0F-44C5-BB9C-DCF46221730D}"/>
              </a:ext>
            </a:extLst>
          </p:cNvPr>
          <p:cNvSpPr txBox="1"/>
          <p:nvPr/>
        </p:nvSpPr>
        <p:spPr>
          <a:xfrm>
            <a:off x="943151" y="1645920"/>
            <a:ext cx="10608769"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eorgia" panose="02040502050405020303" pitchFamily="18" charset="0"/>
              </a:rPr>
              <a:t>It is a pure offering of thanksgiving and adoration that glorifies God.</a:t>
            </a:r>
          </a:p>
          <a:p>
            <a:pPr marL="342900" indent="-342900">
              <a:buFont typeface="Arial" panose="020B0604020202020204" pitchFamily="34" charset="0"/>
              <a:buChar char="•"/>
            </a:pPr>
            <a:r>
              <a:rPr lang="en-US" sz="2000" dirty="0">
                <a:latin typeface="Georgia" panose="02040502050405020303" pitchFamily="18" charset="0"/>
              </a:rPr>
              <a:t>It is a sacrifice of praise that satisfies all our needs.</a:t>
            </a:r>
          </a:p>
          <a:p>
            <a:pPr marL="342900" indent="-342900">
              <a:buFont typeface="Arial" panose="020B0604020202020204" pitchFamily="34" charset="0"/>
              <a:buChar char="•"/>
            </a:pPr>
            <a:r>
              <a:rPr lang="en-US" sz="2000" dirty="0">
                <a:latin typeface="Georgia" panose="02040502050405020303" pitchFamily="18" charset="0"/>
              </a:rPr>
              <a:t>There is no better way of offering our hearts to God than by inviting Jesus into our hearts in the Blessed Sacrament.</a:t>
            </a:r>
          </a:p>
        </p:txBody>
      </p:sp>
      <p:pic>
        <p:nvPicPr>
          <p:cNvPr id="5" name="Picture 4" descr="A person sitting at a table with a candle in his hand&#10;&#10;Description automatically generated with low confidence">
            <a:extLst>
              <a:ext uri="{FF2B5EF4-FFF2-40B4-BE49-F238E27FC236}">
                <a16:creationId xmlns:a16="http://schemas.microsoft.com/office/drawing/2014/main" id="{1FA84470-AF31-4392-B052-E1DB5B607E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01615" y="3153610"/>
            <a:ext cx="4360545" cy="28511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415600" y="774633"/>
            <a:ext cx="11360800" cy="4572000"/>
          </a:xfrm>
          <a:prstGeom prst="rect">
            <a:avLst/>
          </a:prstGeom>
        </p:spPr>
        <p:txBody>
          <a:bodyPr spcFirstLastPara="1" vert="horz" wrap="square" lIns="121900" tIns="121900" rIns="121900" bIns="121900" rtlCol="0" anchor="ctr" anchorCtr="0">
            <a:noAutofit/>
          </a:bodyPr>
          <a:lstStyle/>
          <a:p>
            <a:r>
              <a:rPr lang="en-US" sz="8533"/>
              <a:t>Discussion/sharing</a:t>
            </a:r>
            <a:endParaRPr sz="8533"/>
          </a:p>
        </p:txBody>
      </p:sp>
      <p:sp>
        <p:nvSpPr>
          <p:cNvPr id="261" name="Google Shape;261;p39"/>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13</a:t>
            </a:fld>
            <a:endParaRPr/>
          </a:p>
        </p:txBody>
      </p:sp>
      <p:sp>
        <p:nvSpPr>
          <p:cNvPr id="262" name="Google Shape;262;p39"/>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478800" y="144212"/>
            <a:ext cx="11360800" cy="734473"/>
          </a:xfrm>
          <a:prstGeom prst="rect">
            <a:avLst/>
          </a:prstGeom>
        </p:spPr>
        <p:txBody>
          <a:bodyPr spcFirstLastPara="1" vert="horz" wrap="square" lIns="121900" tIns="121900" rIns="121900" bIns="121900" rtlCol="0" anchor="ctr" anchorCtr="0">
            <a:noAutofit/>
          </a:bodyPr>
          <a:lstStyle/>
          <a:p>
            <a:r>
              <a:rPr lang="en-US" sz="4267" dirty="0"/>
              <a:t>Discussion questions</a:t>
            </a:r>
            <a:endParaRPr sz="4267" dirty="0"/>
          </a:p>
        </p:txBody>
      </p:sp>
      <p:sp>
        <p:nvSpPr>
          <p:cNvPr id="268" name="Google Shape;268;p40"/>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14</a:t>
            </a:fld>
            <a:endParaRPr/>
          </a:p>
        </p:txBody>
      </p:sp>
      <p:sp>
        <p:nvSpPr>
          <p:cNvPr id="269" name="Google Shape;269;p40"/>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270" name="Google Shape;270;p40"/>
          <p:cNvSpPr txBox="1"/>
          <p:nvPr/>
        </p:nvSpPr>
        <p:spPr>
          <a:xfrm>
            <a:off x="340000" y="1112520"/>
            <a:ext cx="11499600" cy="3021547"/>
          </a:xfrm>
          <a:prstGeom prst="rect">
            <a:avLst/>
          </a:prstGeom>
          <a:noFill/>
          <a:ln>
            <a:noFill/>
          </a:ln>
        </p:spPr>
        <p:txBody>
          <a:bodyPr spcFirstLastPara="1" wrap="square" lIns="121900" tIns="121900" rIns="121900" bIns="121900" anchor="t" anchorCtr="0">
            <a:noAutofit/>
          </a:bodyPr>
          <a:lstStyle/>
          <a:p>
            <a:pPr algn="ctr">
              <a:lnSpc>
                <a:spcPct val="115000"/>
              </a:lnSpc>
              <a:spcBef>
                <a:spcPts val="2133"/>
              </a:spcBef>
              <a:buClr>
                <a:schemeClr val="dk1"/>
              </a:buClr>
              <a:buSzPts val="1100"/>
            </a:pPr>
            <a:r>
              <a:rPr lang="en-US" sz="2933" dirty="0">
                <a:solidFill>
                  <a:srgbClr val="545454"/>
                </a:solidFill>
                <a:latin typeface="Georgia"/>
                <a:ea typeface="Georgia"/>
                <a:cs typeface="Georgia"/>
                <a:sym typeface="Georgia"/>
              </a:rPr>
              <a:t>What are the five forms of prayer?</a:t>
            </a:r>
          </a:p>
          <a:p>
            <a:pPr algn="ctr">
              <a:lnSpc>
                <a:spcPct val="115000"/>
              </a:lnSpc>
              <a:spcBef>
                <a:spcPts val="2133"/>
              </a:spcBef>
              <a:buClr>
                <a:schemeClr val="dk1"/>
              </a:buClr>
              <a:buSzPts val="1100"/>
            </a:pPr>
            <a:r>
              <a:rPr lang="en-US" sz="2933" dirty="0">
                <a:solidFill>
                  <a:srgbClr val="545454"/>
                </a:solidFill>
                <a:latin typeface="Georgia"/>
                <a:ea typeface="Georgia"/>
                <a:cs typeface="Georgia"/>
                <a:sym typeface="Georgia"/>
              </a:rPr>
              <a:t>Which one is an encounter between God and human where one bestows upon the other, in light of having                                            the right attitude of the heart?</a:t>
            </a:r>
          </a:p>
          <a:p>
            <a:pPr algn="ctr">
              <a:lnSpc>
                <a:spcPct val="115000"/>
              </a:lnSpc>
              <a:spcBef>
                <a:spcPts val="2133"/>
              </a:spcBef>
              <a:buClr>
                <a:schemeClr val="dk1"/>
              </a:buClr>
              <a:buSzPts val="1100"/>
            </a:pPr>
            <a:r>
              <a:rPr lang="en-US" sz="2933" dirty="0">
                <a:solidFill>
                  <a:srgbClr val="545454"/>
                </a:solidFill>
                <a:latin typeface="Georgia"/>
                <a:ea typeface="Georgia"/>
                <a:cs typeface="Georgia"/>
                <a:sym typeface="Georgia"/>
              </a:rPr>
              <a:t>What form of prayer is when we ask for things for ourselves?</a:t>
            </a:r>
          </a:p>
          <a:p>
            <a:pPr algn="ctr">
              <a:lnSpc>
                <a:spcPct val="115000"/>
              </a:lnSpc>
              <a:spcBef>
                <a:spcPts val="2133"/>
              </a:spcBef>
              <a:buClr>
                <a:schemeClr val="dk1"/>
              </a:buClr>
              <a:buSzPts val="1100"/>
            </a:pPr>
            <a:r>
              <a:rPr lang="en-US" sz="2933" dirty="0">
                <a:solidFill>
                  <a:srgbClr val="545454"/>
                </a:solidFill>
                <a:latin typeface="Georgia"/>
                <a:ea typeface="Georgia"/>
                <a:cs typeface="Georgia"/>
                <a:sym typeface="Georgia"/>
              </a:rPr>
              <a:t>Which kind is when we ask for things for others?</a:t>
            </a:r>
            <a:endParaRPr sz="2933"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458600" y="629281"/>
            <a:ext cx="11360800" cy="808736"/>
          </a:xfrm>
          <a:prstGeom prst="rect">
            <a:avLst/>
          </a:prstGeom>
        </p:spPr>
        <p:txBody>
          <a:bodyPr spcFirstLastPara="1" vert="horz" wrap="square" lIns="121900" tIns="121900" rIns="121900" bIns="121900" rtlCol="0" anchor="ctr" anchorCtr="0">
            <a:noAutofit/>
          </a:bodyPr>
          <a:lstStyle/>
          <a:p>
            <a:r>
              <a:rPr lang="en-US" sz="4267" dirty="0"/>
              <a:t>Discussion questions</a:t>
            </a:r>
            <a:endParaRPr sz="4267" dirty="0"/>
          </a:p>
        </p:txBody>
      </p:sp>
      <p:sp>
        <p:nvSpPr>
          <p:cNvPr id="276" name="Google Shape;276;p41"/>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15</a:t>
            </a:fld>
            <a:endParaRPr/>
          </a:p>
        </p:txBody>
      </p:sp>
      <p:sp>
        <p:nvSpPr>
          <p:cNvPr id="277" name="Google Shape;277;p41"/>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278" name="Google Shape;278;p41"/>
          <p:cNvSpPr txBox="1"/>
          <p:nvPr/>
        </p:nvSpPr>
        <p:spPr>
          <a:xfrm>
            <a:off x="458600" y="1491653"/>
            <a:ext cx="11274800" cy="3874694"/>
          </a:xfrm>
          <a:prstGeom prst="rect">
            <a:avLst/>
          </a:prstGeom>
          <a:noFill/>
          <a:ln>
            <a:noFill/>
          </a:ln>
        </p:spPr>
        <p:txBody>
          <a:bodyPr spcFirstLastPara="1" wrap="square" lIns="121900" tIns="121900" rIns="121900" bIns="121900" anchor="t" anchorCtr="0">
            <a:noAutofit/>
          </a:bodyPr>
          <a:lstStyle/>
          <a:p>
            <a:pPr algn="ctr">
              <a:lnSpc>
                <a:spcPct val="115000"/>
              </a:lnSpc>
              <a:spcBef>
                <a:spcPts val="2133"/>
              </a:spcBef>
              <a:buClr>
                <a:schemeClr val="dk1"/>
              </a:buClr>
              <a:buSzPts val="1100"/>
            </a:pPr>
            <a:r>
              <a:rPr lang="en-US" sz="3200" dirty="0">
                <a:solidFill>
                  <a:srgbClr val="545454"/>
                </a:solidFill>
                <a:latin typeface="Georgia"/>
                <a:ea typeface="Georgia"/>
                <a:cs typeface="Georgia"/>
                <a:sym typeface="Georgia"/>
              </a:rPr>
              <a:t>What do we call the form of prayer where we show our gratitude for all He has given us?</a:t>
            </a:r>
          </a:p>
          <a:p>
            <a:pPr algn="ctr">
              <a:lnSpc>
                <a:spcPct val="115000"/>
              </a:lnSpc>
              <a:spcBef>
                <a:spcPts val="2133"/>
              </a:spcBef>
              <a:buClr>
                <a:schemeClr val="dk1"/>
              </a:buClr>
              <a:buSzPts val="1100"/>
            </a:pPr>
            <a:r>
              <a:rPr lang="en-US" sz="3200" dirty="0">
                <a:solidFill>
                  <a:srgbClr val="545454"/>
                </a:solidFill>
                <a:latin typeface="Georgia"/>
                <a:ea typeface="Georgia"/>
                <a:cs typeface="Georgia"/>
                <a:sym typeface="Georgia"/>
              </a:rPr>
              <a:t>Which kind of prayer do we use to celebrate God’s goodness?</a:t>
            </a:r>
          </a:p>
          <a:p>
            <a:pPr algn="ctr">
              <a:lnSpc>
                <a:spcPct val="115000"/>
              </a:lnSpc>
              <a:spcBef>
                <a:spcPts val="2133"/>
              </a:spcBef>
              <a:buClr>
                <a:schemeClr val="dk1"/>
              </a:buClr>
              <a:buSzPts val="1100"/>
            </a:pPr>
            <a:r>
              <a:rPr lang="en-US" sz="3200" dirty="0">
                <a:solidFill>
                  <a:srgbClr val="545454"/>
                </a:solidFill>
                <a:latin typeface="Georgia"/>
                <a:ea typeface="Georgia"/>
                <a:cs typeface="Georgia"/>
                <a:sym typeface="Georgia"/>
              </a:rPr>
              <a:t>How does the Eucharist express all forms of prayer?</a:t>
            </a:r>
            <a:endParaRPr sz="3200"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3F8E-6723-43E9-AF07-2380F1E7DCDF}"/>
              </a:ext>
            </a:extLst>
          </p:cNvPr>
          <p:cNvSpPr>
            <a:spLocks noGrp="1"/>
          </p:cNvSpPr>
          <p:nvPr>
            <p:ph type="title"/>
          </p:nvPr>
        </p:nvSpPr>
        <p:spPr>
          <a:xfrm>
            <a:off x="415600" y="367077"/>
            <a:ext cx="11360800" cy="1122400"/>
          </a:xfrm>
        </p:spPr>
        <p:txBody>
          <a:bodyPr/>
          <a:lstStyle/>
          <a:p>
            <a:r>
              <a:rPr lang="en-US" dirty="0"/>
              <a:t>Creating Your Domestic Church</a:t>
            </a:r>
          </a:p>
        </p:txBody>
      </p:sp>
      <p:sp>
        <p:nvSpPr>
          <p:cNvPr id="3" name="Slide Number Placeholder 2">
            <a:extLst>
              <a:ext uri="{FF2B5EF4-FFF2-40B4-BE49-F238E27FC236}">
                <a16:creationId xmlns:a16="http://schemas.microsoft.com/office/drawing/2014/main" id="{1FF1B1BA-363E-47AE-BBAB-ACA0D068650A}"/>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4" name="Slide Number Placeholder 3">
            <a:extLst>
              <a:ext uri="{FF2B5EF4-FFF2-40B4-BE49-F238E27FC236}">
                <a16:creationId xmlns:a16="http://schemas.microsoft.com/office/drawing/2014/main" id="{B532716C-DB70-453B-BADE-E9711C38639D}"/>
              </a:ext>
            </a:extLst>
          </p:cNvPr>
          <p:cNvSpPr>
            <a:spLocks noGrp="1"/>
          </p:cNvSpPr>
          <p:nvPr>
            <p:ph type="sldNum" idx="2"/>
          </p:nvPr>
        </p:nvSpPr>
        <p:spPr/>
        <p:txBody>
          <a:bodyPr/>
          <a:lstStyle/>
          <a:p>
            <a:r>
              <a:rPr lang="en-US" dirty="0"/>
              <a:t>Christian Prayer</a:t>
            </a:r>
            <a:r>
              <a:rPr lang="en-US" sz="1600" dirty="0">
                <a:solidFill>
                  <a:srgbClr val="FAF5EA"/>
                </a:solidFill>
                <a:latin typeface="Georgia"/>
                <a:sym typeface="Georgia"/>
              </a:rPr>
              <a:t>, march</a:t>
            </a:r>
            <a:endParaRPr lang="en-US" sz="1600" dirty="0">
              <a:latin typeface="Georgia"/>
              <a:ea typeface="Georgia"/>
              <a:cs typeface="Georgia"/>
              <a:sym typeface="Georgia"/>
            </a:endParaRPr>
          </a:p>
        </p:txBody>
      </p:sp>
      <p:sp>
        <p:nvSpPr>
          <p:cNvPr id="6" name="TextBox 5">
            <a:extLst>
              <a:ext uri="{FF2B5EF4-FFF2-40B4-BE49-F238E27FC236}">
                <a16:creationId xmlns:a16="http://schemas.microsoft.com/office/drawing/2014/main" id="{CC097ADA-6CCB-4CB2-846A-3FECB3F755DA}"/>
              </a:ext>
            </a:extLst>
          </p:cNvPr>
          <p:cNvSpPr txBox="1"/>
          <p:nvPr/>
        </p:nvSpPr>
        <p:spPr>
          <a:xfrm>
            <a:off x="660243" y="2073964"/>
            <a:ext cx="11360800" cy="3108543"/>
          </a:xfrm>
          <a:prstGeom prst="rect">
            <a:avLst/>
          </a:prstGeom>
          <a:noFill/>
        </p:spPr>
        <p:txBody>
          <a:bodyPr wrap="square">
            <a:spAutoFit/>
          </a:bodyPr>
          <a:lstStyle/>
          <a:p>
            <a:r>
              <a:rPr lang="en-US" sz="2800" dirty="0">
                <a:latin typeface="Georgia" panose="02040502050405020303" pitchFamily="18" charset="0"/>
              </a:rPr>
              <a:t>Let’s take a look at the parent guide and the activity book to see what’s there so you can teach your own children. </a:t>
            </a:r>
          </a:p>
          <a:p>
            <a:pPr marL="1151438" indent="-154513">
              <a:buFont typeface="Arial" panose="020B0604020202020204" pitchFamily="34" charset="0"/>
              <a:buChar char="•"/>
            </a:pPr>
            <a:r>
              <a:rPr lang="en-US" sz="2800" dirty="0">
                <a:latin typeface="Georgia" panose="02040502050405020303" pitchFamily="18" charset="0"/>
              </a:rPr>
              <a:t>Refer to page 315 for a summary of the content.</a:t>
            </a:r>
          </a:p>
          <a:p>
            <a:pPr marL="1151438" indent="-154513">
              <a:buFont typeface="Arial" panose="020B0604020202020204" pitchFamily="34" charset="0"/>
              <a:buChar char="•"/>
            </a:pPr>
            <a:r>
              <a:rPr lang="en-US" sz="2800" dirty="0">
                <a:latin typeface="Georgia" panose="02040502050405020303" pitchFamily="18" charset="0"/>
              </a:rPr>
              <a:t>Go to page 203, then page 227 in the Parent’s Guide to find out more about the activities.</a:t>
            </a:r>
          </a:p>
          <a:p>
            <a:pPr marL="1151438" indent="-154513">
              <a:buFont typeface="Arial" panose="020B0604020202020204" pitchFamily="34" charset="0"/>
              <a:buChar char="•"/>
            </a:pPr>
            <a:r>
              <a:rPr lang="en-US" sz="2800" dirty="0">
                <a:latin typeface="Georgia" panose="02040502050405020303" pitchFamily="18" charset="0"/>
              </a:rPr>
              <a:t>Go to page 139 in the Activity Book to find the materials for the kids to use.</a:t>
            </a:r>
          </a:p>
        </p:txBody>
      </p:sp>
    </p:spTree>
    <p:extLst>
      <p:ext uri="{BB962C8B-B14F-4D97-AF65-F5344CB8AC3E}">
        <p14:creationId xmlns:p14="http://schemas.microsoft.com/office/powerpoint/2010/main" val="323301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415600" y="980333"/>
            <a:ext cx="11360800" cy="1122400"/>
          </a:xfrm>
          <a:prstGeom prst="rect">
            <a:avLst/>
          </a:prstGeom>
        </p:spPr>
        <p:txBody>
          <a:bodyPr spcFirstLastPara="1" vert="horz" wrap="square" lIns="121900" tIns="121900" rIns="121900" bIns="121900" rtlCol="0" anchor="ctr" anchorCtr="0">
            <a:noAutofit/>
          </a:bodyPr>
          <a:lstStyle/>
          <a:p>
            <a:r>
              <a:rPr lang="en-US" sz="4267"/>
              <a:t>Reminders and Announcements</a:t>
            </a:r>
            <a:endParaRPr sz="4267"/>
          </a:p>
        </p:txBody>
      </p:sp>
      <p:sp>
        <p:nvSpPr>
          <p:cNvPr id="364" name="Google Shape;364;p53"/>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17</a:t>
            </a:fld>
            <a:endParaRPr/>
          </a:p>
        </p:txBody>
      </p:sp>
      <p:sp>
        <p:nvSpPr>
          <p:cNvPr id="365" name="Google Shape;365;p53"/>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dirty="0"/>
              <a:t>Christian Prayer, March</a:t>
            </a:r>
            <a:endParaRPr dirty="0"/>
          </a:p>
        </p:txBody>
      </p:sp>
      <p:sp>
        <p:nvSpPr>
          <p:cNvPr id="366" name="Google Shape;366;p53"/>
          <p:cNvSpPr txBox="1"/>
          <p:nvPr/>
        </p:nvSpPr>
        <p:spPr>
          <a:xfrm>
            <a:off x="456200" y="2102733"/>
            <a:ext cx="11279600" cy="2756000"/>
          </a:xfrm>
          <a:prstGeom prst="rect">
            <a:avLst/>
          </a:prstGeom>
          <a:noFill/>
          <a:ln>
            <a:noFill/>
          </a:ln>
        </p:spPr>
        <p:txBody>
          <a:bodyPr spcFirstLastPara="1" wrap="square" lIns="121900" tIns="121900" rIns="121900" bIns="121900" anchor="t" anchorCtr="0">
            <a:noAutofit/>
          </a:bodyPr>
          <a:lstStyle/>
          <a:p>
            <a:pPr algn="ctr">
              <a:lnSpc>
                <a:spcPct val="115000"/>
              </a:lnSpc>
            </a:pPr>
            <a:r>
              <a:rPr lang="en-US" sz="3733" dirty="0">
                <a:solidFill>
                  <a:schemeClr val="dk2"/>
                </a:solidFill>
                <a:latin typeface="Georgia"/>
                <a:ea typeface="Georgia"/>
                <a:cs typeface="Georgia"/>
                <a:sym typeface="Georgia"/>
              </a:rPr>
              <a:t>The next Faith Formation class will take place at </a:t>
            </a:r>
            <a:r>
              <a:rPr lang="en-US" sz="3733" b="1" dirty="0">
                <a:latin typeface="Georgia"/>
                <a:ea typeface="Georgia"/>
                <a:cs typeface="Georgia"/>
                <a:sym typeface="Georgia"/>
              </a:rPr>
              <a:t>Fellowship Hall </a:t>
            </a:r>
            <a:r>
              <a:rPr lang="en-US" sz="3733" dirty="0">
                <a:solidFill>
                  <a:schemeClr val="dk2"/>
                </a:solidFill>
                <a:latin typeface="Georgia"/>
                <a:ea typeface="Georgia"/>
                <a:cs typeface="Georgia"/>
                <a:sym typeface="Georgia"/>
              </a:rPr>
              <a:t>on </a:t>
            </a:r>
            <a:r>
              <a:rPr lang="en-US" sz="3733" b="1" dirty="0">
                <a:solidFill>
                  <a:schemeClr val="dk1"/>
                </a:solidFill>
                <a:latin typeface="Georgia"/>
                <a:ea typeface="Georgia"/>
                <a:cs typeface="Georgia"/>
                <a:sym typeface="Georgia"/>
              </a:rPr>
              <a:t>April 18th</a:t>
            </a:r>
            <a:r>
              <a:rPr lang="en-US" sz="3733" dirty="0">
                <a:solidFill>
                  <a:schemeClr val="dk2"/>
                </a:solidFill>
                <a:latin typeface="Georgia"/>
                <a:ea typeface="Georgia"/>
                <a:cs typeface="Georgia"/>
                <a:sym typeface="Georgia"/>
              </a:rPr>
              <a:t>.</a:t>
            </a:r>
          </a:p>
          <a:p>
            <a:pPr algn="ctr">
              <a:lnSpc>
                <a:spcPct val="115000"/>
              </a:lnSpc>
            </a:pPr>
            <a:r>
              <a:rPr lang="en-US" sz="3733" dirty="0">
                <a:solidFill>
                  <a:schemeClr val="dk2"/>
                </a:solidFill>
                <a:latin typeface="Georgia"/>
                <a:ea typeface="Georgia"/>
                <a:cs typeface="Georgia"/>
                <a:sym typeface="Georgia"/>
              </a:rPr>
              <a:t>We will cover Lesson 12: Spiritual Combat.</a:t>
            </a:r>
            <a:endParaRPr sz="3733" dirty="0">
              <a:solidFill>
                <a:schemeClr val="dk2"/>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415600" y="278010"/>
            <a:ext cx="11360800" cy="1122400"/>
          </a:xfrm>
          <a:prstGeom prst="rect">
            <a:avLst/>
          </a:prstGeom>
        </p:spPr>
        <p:txBody>
          <a:bodyPr spcFirstLastPara="1" vert="horz" wrap="square" lIns="121900" tIns="121900" rIns="121900" bIns="121900" rtlCol="0" anchor="ctr" anchorCtr="0">
            <a:noAutofit/>
          </a:bodyPr>
          <a:lstStyle/>
          <a:p>
            <a:r>
              <a:rPr lang="en-US" sz="4267" dirty="0"/>
              <a:t>Closing Prayer</a:t>
            </a:r>
            <a:endParaRPr sz="4267" dirty="0"/>
          </a:p>
        </p:txBody>
      </p:sp>
      <p:sp>
        <p:nvSpPr>
          <p:cNvPr id="315" name="Google Shape;315;p46"/>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18</a:t>
            </a:fld>
            <a:endParaRPr/>
          </a:p>
        </p:txBody>
      </p:sp>
      <p:sp>
        <p:nvSpPr>
          <p:cNvPr id="316" name="Google Shape;316;p46"/>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317" name="Google Shape;317;p46"/>
          <p:cNvSpPr txBox="1"/>
          <p:nvPr/>
        </p:nvSpPr>
        <p:spPr>
          <a:xfrm>
            <a:off x="375643" y="1242393"/>
            <a:ext cx="11279600" cy="2756000"/>
          </a:xfrm>
          <a:prstGeom prst="rect">
            <a:avLst/>
          </a:prstGeom>
          <a:noFill/>
          <a:ln>
            <a:noFill/>
          </a:ln>
        </p:spPr>
        <p:txBody>
          <a:bodyPr spcFirstLastPara="1" wrap="square" lIns="121900" tIns="121900" rIns="121900" bIns="121900" anchor="t" anchorCtr="0">
            <a:noAutofit/>
          </a:bodyPr>
          <a:lstStyle/>
          <a:p>
            <a:pPr algn="ctr">
              <a:lnSpc>
                <a:spcPct val="115000"/>
              </a:lnSpc>
            </a:pPr>
            <a:r>
              <a:rPr lang="en-US" sz="3733" dirty="0">
                <a:solidFill>
                  <a:schemeClr val="dk2"/>
                </a:solidFill>
                <a:latin typeface="Georgia"/>
                <a:ea typeface="Georgia"/>
                <a:cs typeface="Georgia"/>
                <a:sym typeface="Georgia"/>
              </a:rPr>
              <a:t>Dear Father, You are so kind and merciful. You have a love for us that is so great. We are undeserving and we will never understand it. Forgive us for our sinfulness. Help us to become the people you want us to be. Bless those around us who are in need of your healing. Thank you for all the blessings you’ve given us. In Jesus’ name, Amen.</a:t>
            </a:r>
            <a:endParaRPr sz="3733" dirty="0">
              <a:solidFill>
                <a:schemeClr val="dk2"/>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15600" y="680167"/>
            <a:ext cx="11360800" cy="1122400"/>
          </a:xfrm>
          <a:prstGeom prst="rect">
            <a:avLst/>
          </a:prstGeom>
        </p:spPr>
        <p:txBody>
          <a:bodyPr spcFirstLastPara="1" vert="horz" wrap="square" lIns="121900" tIns="121900" rIns="121900" bIns="121900" rtlCol="0" anchor="ctr" anchorCtr="0">
            <a:noAutofit/>
          </a:bodyPr>
          <a:lstStyle/>
          <a:p>
            <a:r>
              <a:rPr lang="en-US" sz="8000"/>
              <a:t>Agenda</a:t>
            </a:r>
            <a:endParaRPr sz="8000"/>
          </a:p>
        </p:txBody>
      </p:sp>
      <p:sp>
        <p:nvSpPr>
          <p:cNvPr id="62" name="Google Shape;62;p12"/>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2</a:t>
            </a:fld>
            <a:endParaRPr/>
          </a:p>
        </p:txBody>
      </p:sp>
      <p:sp>
        <p:nvSpPr>
          <p:cNvPr id="63" name="Google Shape;63;p12"/>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dirty="0"/>
              <a:t>Christian Prayer, March</a:t>
            </a:r>
            <a:endParaRPr dirty="0"/>
          </a:p>
        </p:txBody>
      </p:sp>
      <p:sp>
        <p:nvSpPr>
          <p:cNvPr id="6" name="TextBox 5">
            <a:extLst>
              <a:ext uri="{FF2B5EF4-FFF2-40B4-BE49-F238E27FC236}">
                <a16:creationId xmlns:a16="http://schemas.microsoft.com/office/drawing/2014/main" id="{0A38E3E8-7782-418D-9826-1D73CD0CE1EF}"/>
              </a:ext>
            </a:extLst>
          </p:cNvPr>
          <p:cNvSpPr txBox="1"/>
          <p:nvPr/>
        </p:nvSpPr>
        <p:spPr>
          <a:xfrm>
            <a:off x="415601" y="1992672"/>
            <a:ext cx="11186464" cy="3539046"/>
          </a:xfrm>
          <a:prstGeom prst="rect">
            <a:avLst/>
          </a:prstGeom>
          <a:noFill/>
        </p:spPr>
        <p:txBody>
          <a:bodyPr wrap="square">
            <a:spAutoFit/>
          </a:bodyPr>
          <a:lstStyle/>
          <a:p>
            <a:pPr marL="609585" indent="-499521">
              <a:buClr>
                <a:schemeClr val="dk1"/>
              </a:buClr>
              <a:buSzPts val="2300"/>
              <a:buFont typeface="Georgia"/>
              <a:buChar char="●"/>
            </a:pPr>
            <a:r>
              <a:rPr lang="en-US" sz="3733" dirty="0">
                <a:solidFill>
                  <a:schemeClr val="dk1"/>
                </a:solidFill>
                <a:latin typeface="Georgia"/>
                <a:ea typeface="Georgia"/>
                <a:cs typeface="Georgia"/>
                <a:sym typeface="Georgia"/>
              </a:rPr>
              <a:t>Opening Prayer</a:t>
            </a:r>
          </a:p>
          <a:p>
            <a:pPr marL="609585" indent="-499521">
              <a:buClr>
                <a:schemeClr val="dk1"/>
              </a:buClr>
              <a:buSzPts val="2300"/>
              <a:buFont typeface="Georgia"/>
              <a:buChar char="●"/>
            </a:pPr>
            <a:r>
              <a:rPr lang="en-US" sz="3733" dirty="0">
                <a:solidFill>
                  <a:schemeClr val="dk1"/>
                </a:solidFill>
                <a:latin typeface="Georgia"/>
                <a:ea typeface="Georgia"/>
                <a:cs typeface="Georgia"/>
                <a:sym typeface="Georgia"/>
              </a:rPr>
              <a:t>Review Last Week’s Content/What questions do you have?</a:t>
            </a:r>
          </a:p>
          <a:p>
            <a:pPr marL="609585" indent="-499521">
              <a:buClr>
                <a:schemeClr val="dk1"/>
              </a:buClr>
              <a:buSzPts val="2300"/>
              <a:buFont typeface="Georgia"/>
              <a:buChar char="●"/>
            </a:pPr>
            <a:r>
              <a:rPr lang="en-US" sz="3733" dirty="0">
                <a:solidFill>
                  <a:schemeClr val="dk1"/>
                </a:solidFill>
                <a:latin typeface="Georgia"/>
                <a:ea typeface="Georgia"/>
                <a:cs typeface="Georgia"/>
                <a:sym typeface="Georgia"/>
              </a:rPr>
              <a:t>Week 11 Exploration- Forms of Prayer</a:t>
            </a:r>
          </a:p>
          <a:p>
            <a:pPr marL="609585" indent="-499521">
              <a:buClr>
                <a:schemeClr val="dk1"/>
              </a:buClr>
              <a:buSzPts val="2300"/>
              <a:buFont typeface="Georgia"/>
              <a:buChar char="●"/>
            </a:pPr>
            <a:r>
              <a:rPr lang="en-US" sz="3733" dirty="0">
                <a:solidFill>
                  <a:schemeClr val="dk1"/>
                </a:solidFill>
                <a:latin typeface="Georgia"/>
                <a:ea typeface="Georgia"/>
                <a:cs typeface="Georgia"/>
                <a:sym typeface="Georgia"/>
              </a:rPr>
              <a:t>Creating Your Domestic Church</a:t>
            </a:r>
          </a:p>
          <a:p>
            <a:pPr marL="609585" indent="-499521">
              <a:buClr>
                <a:schemeClr val="dk1"/>
              </a:buClr>
              <a:buSzPts val="2300"/>
              <a:buFont typeface="Georgia"/>
              <a:buChar char="●"/>
            </a:pPr>
            <a:r>
              <a:rPr lang="en-US" sz="3733" dirty="0">
                <a:solidFill>
                  <a:schemeClr val="dk1"/>
                </a:solidFill>
                <a:latin typeface="Georgia"/>
                <a:ea typeface="Georgia"/>
                <a:cs typeface="Georgia"/>
                <a:sym typeface="Georgia"/>
              </a:rPr>
              <a:t>Closing 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92736" y="262193"/>
            <a:ext cx="11360800" cy="712016"/>
          </a:xfrm>
          <a:prstGeom prst="rect">
            <a:avLst/>
          </a:prstGeom>
        </p:spPr>
        <p:txBody>
          <a:bodyPr spcFirstLastPara="1" vert="horz" wrap="square" lIns="121900" tIns="121900" rIns="121900" bIns="121900" rtlCol="0" anchor="ctr" anchorCtr="0">
            <a:noAutofit/>
          </a:bodyPr>
          <a:lstStyle/>
          <a:p>
            <a:r>
              <a:rPr lang="en-US" sz="4267" dirty="0"/>
              <a:t>Opening Prayer</a:t>
            </a:r>
            <a:endParaRPr sz="4267" dirty="0"/>
          </a:p>
        </p:txBody>
      </p:sp>
      <p:sp>
        <p:nvSpPr>
          <p:cNvPr id="69" name="Google Shape;69;p13"/>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3</a:t>
            </a:fld>
            <a:endParaRPr/>
          </a:p>
        </p:txBody>
      </p:sp>
      <p:sp>
        <p:nvSpPr>
          <p:cNvPr id="70" name="Google Shape;70;p13"/>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dirty="0"/>
              <a:t>Christian Prayer, Lesson 11</a:t>
            </a:r>
            <a:endParaRPr dirty="0"/>
          </a:p>
        </p:txBody>
      </p:sp>
      <p:sp>
        <p:nvSpPr>
          <p:cNvPr id="71" name="Google Shape;71;p13"/>
          <p:cNvSpPr txBox="1"/>
          <p:nvPr/>
        </p:nvSpPr>
        <p:spPr>
          <a:xfrm>
            <a:off x="456200" y="953830"/>
            <a:ext cx="11279600" cy="4950340"/>
          </a:xfrm>
          <a:prstGeom prst="rect">
            <a:avLst/>
          </a:prstGeom>
          <a:noFill/>
          <a:ln>
            <a:noFill/>
          </a:ln>
        </p:spPr>
        <p:txBody>
          <a:bodyPr spcFirstLastPara="1" wrap="square" lIns="121900" tIns="121900" rIns="121900" bIns="121900" anchor="t" anchorCtr="0">
            <a:noAutofit/>
          </a:bodyPr>
          <a:lstStyle/>
          <a:p>
            <a:pPr algn="ctr">
              <a:lnSpc>
                <a:spcPct val="115000"/>
              </a:lnSpc>
            </a:pPr>
            <a:r>
              <a:rPr lang="en-US" sz="3600" dirty="0">
                <a:solidFill>
                  <a:schemeClr val="dk2"/>
                </a:solidFill>
                <a:latin typeface="Georgia"/>
                <a:ea typeface="Georgia"/>
                <a:cs typeface="Georgia"/>
                <a:sym typeface="Georgia"/>
              </a:rPr>
              <a:t>God of all, You have created all. You love us all. You want the best for all. And you have given us all the gift of prayer to respond back to you. Help us to understand the many ways in which we can glorify you, thank you, and talk to you. Help us to grow in our relationship with you so that we come to desire being with you more and more. In Jesus' name we pray, Amen.</a:t>
            </a:r>
            <a:endParaRPr sz="3600" dirty="0">
              <a:solidFill>
                <a:schemeClr val="dk2"/>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477F-3221-4B99-8E0C-8257808463E0}"/>
              </a:ext>
            </a:extLst>
          </p:cNvPr>
          <p:cNvSpPr>
            <a:spLocks noGrp="1"/>
          </p:cNvSpPr>
          <p:nvPr>
            <p:ph type="title"/>
          </p:nvPr>
        </p:nvSpPr>
        <p:spPr>
          <a:xfrm>
            <a:off x="415600" y="281236"/>
            <a:ext cx="11360800" cy="1122400"/>
          </a:xfrm>
        </p:spPr>
        <p:txBody>
          <a:bodyPr/>
          <a:lstStyle/>
          <a:p>
            <a:r>
              <a:rPr lang="en-US" sz="3600" dirty="0"/>
              <a:t>Review of Lesson 10- Praying with Scripture</a:t>
            </a:r>
          </a:p>
        </p:txBody>
      </p:sp>
      <p:sp>
        <p:nvSpPr>
          <p:cNvPr id="3" name="Slide Number Placeholder 2">
            <a:extLst>
              <a:ext uri="{FF2B5EF4-FFF2-40B4-BE49-F238E27FC236}">
                <a16:creationId xmlns:a16="http://schemas.microsoft.com/office/drawing/2014/main" id="{E544AA4E-1BAE-4C1D-88E8-8B3F1F22A292}"/>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4" name="Slide Number Placeholder 3">
            <a:extLst>
              <a:ext uri="{FF2B5EF4-FFF2-40B4-BE49-F238E27FC236}">
                <a16:creationId xmlns:a16="http://schemas.microsoft.com/office/drawing/2014/main" id="{171FBEBD-4B6A-4AA8-8FA8-BF7DCAF251F3}"/>
              </a:ext>
            </a:extLst>
          </p:cNvPr>
          <p:cNvSpPr>
            <a:spLocks noGrp="1"/>
          </p:cNvSpPr>
          <p:nvPr>
            <p:ph type="sldNum" idx="2"/>
          </p:nvPr>
        </p:nvSpPr>
        <p:spPr/>
        <p:txBody>
          <a:bodyPr/>
          <a:lstStyle/>
          <a:p>
            <a:r>
              <a:rPr lang="en-US" dirty="0"/>
              <a:t>Christian Prayer</a:t>
            </a:r>
            <a:r>
              <a:rPr lang="en-US" sz="1600" dirty="0">
                <a:solidFill>
                  <a:srgbClr val="FAF5EA"/>
                </a:solidFill>
                <a:latin typeface="Georgia"/>
                <a:sym typeface="Georgia"/>
              </a:rPr>
              <a:t>, March</a:t>
            </a:r>
          </a:p>
        </p:txBody>
      </p:sp>
      <p:sp>
        <p:nvSpPr>
          <p:cNvPr id="5" name="TextBox 4">
            <a:extLst>
              <a:ext uri="{FF2B5EF4-FFF2-40B4-BE49-F238E27FC236}">
                <a16:creationId xmlns:a16="http://schemas.microsoft.com/office/drawing/2014/main" id="{25BE82F5-B69F-449D-90E1-BC1D40F18222}"/>
              </a:ext>
            </a:extLst>
          </p:cNvPr>
          <p:cNvSpPr txBox="1"/>
          <p:nvPr/>
        </p:nvSpPr>
        <p:spPr>
          <a:xfrm>
            <a:off x="502024" y="1111625"/>
            <a:ext cx="11360800" cy="461665"/>
          </a:xfrm>
          <a:prstGeom prst="rect">
            <a:avLst/>
          </a:prstGeom>
          <a:noFill/>
        </p:spPr>
        <p:txBody>
          <a:bodyPr wrap="square" rtlCol="0">
            <a:spAutoFit/>
          </a:bodyPr>
          <a:lstStyle/>
          <a:p>
            <a:pPr marL="380990" indent="-38099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E738BFCC-E999-440E-94CC-126BD2D8DAC3}"/>
              </a:ext>
            </a:extLst>
          </p:cNvPr>
          <p:cNvSpPr txBox="1"/>
          <p:nvPr/>
        </p:nvSpPr>
        <p:spPr>
          <a:xfrm>
            <a:off x="502024" y="1111625"/>
            <a:ext cx="11360800" cy="5493812"/>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Georgia"/>
                <a:ea typeface="Georgia"/>
                <a:cs typeface="Georgia"/>
                <a:sym typeface="Georgia"/>
              </a:rPr>
              <a:t>Scripture is God’s love </a:t>
            </a:r>
            <a:r>
              <a:rPr lang="en-US" sz="2000" dirty="0">
                <a:latin typeface="Georgia"/>
                <a:ea typeface="Georgia"/>
                <a:cs typeface="Georgia"/>
                <a:sym typeface="Georgia"/>
              </a:rPr>
              <a:t>letter to us. He reveals Himself and His love for us through His word. You can encounter Him while reading it. Because of this, we should approach Scripture with the right mindset.</a:t>
            </a:r>
          </a:p>
          <a:p>
            <a:pPr marL="285750" indent="-285750">
              <a:buFont typeface="Arial" panose="020B0604020202020204" pitchFamily="34" charset="0"/>
              <a:buChar char="•"/>
            </a:pPr>
            <a:r>
              <a:rPr lang="en-US" sz="2000" dirty="0">
                <a:latin typeface="Georgia"/>
                <a:ea typeface="Georgia"/>
                <a:cs typeface="Georgia"/>
                <a:sym typeface="Georgia"/>
              </a:rPr>
              <a:t>It is best to set aside a place and time to pray each day. Select a verse or short passage, read it slowly and deliberately, and reread it more than once. </a:t>
            </a:r>
          </a:p>
          <a:p>
            <a:pPr marL="285750" indent="-285750">
              <a:buFont typeface="Arial" panose="020B0604020202020204" pitchFamily="34" charset="0"/>
              <a:buChar char="•"/>
            </a:pPr>
            <a:r>
              <a:rPr lang="en-US" sz="2000" dirty="0">
                <a:latin typeface="Georgia"/>
                <a:ea typeface="Georgia"/>
                <a:cs typeface="Georgia"/>
                <a:sym typeface="Georgia"/>
              </a:rPr>
              <a:t>Ask yourself questions as you pray with Scripture such </a:t>
            </a:r>
            <a:r>
              <a:rPr lang="en-US" sz="2000" dirty="0">
                <a:latin typeface="Georgia" panose="02040502050405020303" pitchFamily="18" charset="0"/>
                <a:ea typeface="Georgia"/>
                <a:cs typeface="Georgia"/>
                <a:sym typeface="Georgia"/>
              </a:rPr>
              <a:t>as </a:t>
            </a:r>
            <a:r>
              <a:rPr lang="en-US" sz="2000" dirty="0">
                <a:latin typeface="Georgia" panose="02040502050405020303" pitchFamily="18" charset="0"/>
              </a:rPr>
              <a:t>What does this Scripture passage say to me? How can I apply it to my own life?  And if praying with the Gospels, ask What does this Scripture passage tell me about Jesus? How should Jesus’ words change how I live my life?</a:t>
            </a:r>
          </a:p>
          <a:p>
            <a:pPr marL="285750" indent="-285750">
              <a:buFont typeface="Arial" panose="020B0604020202020204" pitchFamily="34" charset="0"/>
              <a:buChar char="•"/>
            </a:pPr>
            <a:r>
              <a:rPr lang="en-US" sz="2000" dirty="0">
                <a:latin typeface="Georgia" panose="02040502050405020303" pitchFamily="18" charset="0"/>
              </a:rPr>
              <a:t>The Psalms, a collection of prayers, are a good source to use for reading with Scripture. Even Jesus prayed with the psalms. The Psalms are also an important part of the Liturgy of the Hours.</a:t>
            </a:r>
          </a:p>
          <a:p>
            <a:pPr marL="285750" indent="-285750">
              <a:lnSpc>
                <a:spcPct val="115000"/>
              </a:lnSpc>
              <a:buFont typeface="Arial" panose="020B0604020202020204" pitchFamily="34" charset="0"/>
              <a:buChar char="•"/>
            </a:pPr>
            <a:r>
              <a:rPr lang="en-US" sz="2000" i="1" dirty="0">
                <a:latin typeface="Georgia" panose="02040502050405020303" pitchFamily="18" charset="0"/>
              </a:rPr>
              <a:t>Lectio Divina, </a:t>
            </a:r>
            <a:r>
              <a:rPr lang="en-US" sz="2000" dirty="0">
                <a:latin typeface="Georgia" panose="02040502050405020303" pitchFamily="18" charset="0"/>
              </a:rPr>
              <a:t>a form of praying, is a slow, thoughtful encounter with the Word of God. The steps are:         1-  </a:t>
            </a:r>
            <a:r>
              <a:rPr lang="en-US" sz="2000" i="1" dirty="0">
                <a:latin typeface="Georgia" panose="02040502050405020303" pitchFamily="18" charset="0"/>
              </a:rPr>
              <a:t>Lectio: </a:t>
            </a:r>
            <a:r>
              <a:rPr lang="en-US" sz="2000" dirty="0">
                <a:latin typeface="Georgia" panose="02040502050405020303" pitchFamily="18" charset="0"/>
              </a:rPr>
              <a:t>Listen to the Word of God spoken in Scripture.  2- </a:t>
            </a:r>
            <a:r>
              <a:rPr lang="en-US" sz="2000" i="1" dirty="0" err="1">
                <a:latin typeface="Georgia" panose="02040502050405020303" pitchFamily="18" charset="0"/>
              </a:rPr>
              <a:t>Meditatio</a:t>
            </a:r>
            <a:r>
              <a:rPr lang="en-US" sz="2000" i="1" dirty="0">
                <a:latin typeface="Georgia" panose="02040502050405020303" pitchFamily="18" charset="0"/>
              </a:rPr>
              <a:t>: </a:t>
            </a:r>
            <a:r>
              <a:rPr lang="en-US" sz="2000" dirty="0">
                <a:latin typeface="Georgia" panose="02040502050405020303" pitchFamily="18" charset="0"/>
              </a:rPr>
              <a:t>Consider how God’s Word applies to our life.  3- </a:t>
            </a:r>
            <a:r>
              <a:rPr lang="en-US" sz="2000" i="1" dirty="0" err="1">
                <a:latin typeface="Georgia" panose="02040502050405020303" pitchFamily="18" charset="0"/>
              </a:rPr>
              <a:t>Oratio</a:t>
            </a:r>
            <a:r>
              <a:rPr lang="en-US" sz="2000" i="1" dirty="0">
                <a:latin typeface="Georgia" panose="02040502050405020303" pitchFamily="18" charset="0"/>
              </a:rPr>
              <a:t>: </a:t>
            </a:r>
            <a:r>
              <a:rPr lang="en-US" sz="2000" dirty="0">
                <a:latin typeface="Georgia" panose="02040502050405020303" pitchFamily="18" charset="0"/>
              </a:rPr>
              <a:t>Respond to God in prayer.  4- </a:t>
            </a:r>
            <a:r>
              <a:rPr lang="en-US" sz="2000" i="1" dirty="0" err="1">
                <a:latin typeface="Georgia" panose="02040502050405020303" pitchFamily="18" charset="0"/>
              </a:rPr>
              <a:t>Contemplatio</a:t>
            </a:r>
            <a:r>
              <a:rPr lang="en-US" sz="2000" i="1" dirty="0">
                <a:latin typeface="Georgia" panose="02040502050405020303" pitchFamily="18" charset="0"/>
              </a:rPr>
              <a:t>: </a:t>
            </a:r>
            <a:r>
              <a:rPr lang="en-US" sz="2000" dirty="0">
                <a:latin typeface="Georgia" panose="02040502050405020303" pitchFamily="18" charset="0"/>
              </a:rPr>
              <a:t>Rest silently in God’s presence and allow Him to speak to our heart.  It is easier said than done but can lead to a rich encounter with God.</a:t>
            </a:r>
          </a:p>
          <a:p>
            <a:endParaRPr lang="en-US" sz="1800" dirty="0">
              <a:solidFill>
                <a:srgbClr val="545454"/>
              </a:solidFill>
              <a:latin typeface="Georgia"/>
              <a:ea typeface="Georgia"/>
              <a:cs typeface="Georgia"/>
              <a:sym typeface="Georgia"/>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1403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5491-2257-4729-9E25-4DA5AFC843BA}"/>
              </a:ext>
            </a:extLst>
          </p:cNvPr>
          <p:cNvSpPr>
            <a:spLocks noGrp="1"/>
          </p:cNvSpPr>
          <p:nvPr>
            <p:ph type="title"/>
          </p:nvPr>
        </p:nvSpPr>
        <p:spPr>
          <a:xfrm>
            <a:off x="-582049" y="917101"/>
            <a:ext cx="11360800" cy="1122400"/>
          </a:xfrm>
        </p:spPr>
        <p:txBody>
          <a:bodyPr/>
          <a:lstStyle/>
          <a:p>
            <a:r>
              <a:rPr lang="en-US" dirty="0">
                <a:solidFill>
                  <a:srgbClr val="E86929"/>
                </a:solidFill>
                <a:latin typeface="Georgia"/>
                <a:ea typeface="Georgia"/>
                <a:cs typeface="Georgia"/>
                <a:sym typeface="Georgia"/>
              </a:rPr>
              <a:t>What questions do you have?</a:t>
            </a:r>
            <a:br>
              <a:rPr lang="en-US" dirty="0">
                <a:solidFill>
                  <a:srgbClr val="E86929"/>
                </a:solidFill>
                <a:latin typeface="Georgia"/>
                <a:ea typeface="Georgia"/>
                <a:cs typeface="Georgia"/>
                <a:sym typeface="Georgia"/>
              </a:rPr>
            </a:br>
            <a:endParaRPr lang="en-US" dirty="0"/>
          </a:p>
        </p:txBody>
      </p:sp>
      <p:sp>
        <p:nvSpPr>
          <p:cNvPr id="3" name="Slide Number Placeholder 2">
            <a:extLst>
              <a:ext uri="{FF2B5EF4-FFF2-40B4-BE49-F238E27FC236}">
                <a16:creationId xmlns:a16="http://schemas.microsoft.com/office/drawing/2014/main" id="{74334C3B-7F63-49EC-9022-3D7CC2DDFA7E}"/>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4" name="Slide Number Placeholder 3">
            <a:extLst>
              <a:ext uri="{FF2B5EF4-FFF2-40B4-BE49-F238E27FC236}">
                <a16:creationId xmlns:a16="http://schemas.microsoft.com/office/drawing/2014/main" id="{BC1E88AC-C832-4660-ACEC-273DE9C5AC46}"/>
              </a:ext>
            </a:extLst>
          </p:cNvPr>
          <p:cNvSpPr>
            <a:spLocks noGrp="1"/>
          </p:cNvSpPr>
          <p:nvPr>
            <p:ph type="sldNum" idx="2"/>
          </p:nvPr>
        </p:nvSpPr>
        <p:spPr/>
        <p:txBody>
          <a:bodyPr/>
          <a:lstStyle/>
          <a:p>
            <a:r>
              <a:rPr lang="en-US" dirty="0"/>
              <a:t>Christian Prayer</a:t>
            </a:r>
            <a:r>
              <a:rPr lang="en-US" sz="1600" dirty="0">
                <a:solidFill>
                  <a:srgbClr val="FAF5EA"/>
                </a:solidFill>
                <a:latin typeface="Georgia"/>
                <a:sym typeface="Georgia"/>
              </a:rPr>
              <a:t>, March</a:t>
            </a:r>
            <a:endParaRPr lang="en-US" sz="1600" dirty="0">
              <a:latin typeface="Georgia"/>
              <a:ea typeface="Georgia"/>
              <a:cs typeface="Georgia"/>
              <a:sym typeface="Georgia"/>
            </a:endParaRPr>
          </a:p>
        </p:txBody>
      </p:sp>
      <p:pic>
        <p:nvPicPr>
          <p:cNvPr id="7" name="Google Shape;97;p16">
            <a:extLst>
              <a:ext uri="{FF2B5EF4-FFF2-40B4-BE49-F238E27FC236}">
                <a16:creationId xmlns:a16="http://schemas.microsoft.com/office/drawing/2014/main" id="{E96FDCE1-A2F9-474E-A060-86D7FA093704}"/>
              </a:ext>
            </a:extLst>
          </p:cNvPr>
          <p:cNvPicPr preferRelativeResize="0"/>
          <p:nvPr/>
        </p:nvPicPr>
        <p:blipFill>
          <a:blip r:embed="rId2">
            <a:alphaModFix/>
          </a:blip>
          <a:stretch>
            <a:fillRect/>
          </a:stretch>
        </p:blipFill>
        <p:spPr>
          <a:xfrm rot="581856">
            <a:off x="9090696" y="875565"/>
            <a:ext cx="2875265" cy="1916867"/>
          </a:xfrm>
          <a:prstGeom prst="rect">
            <a:avLst/>
          </a:prstGeom>
          <a:noFill/>
          <a:ln>
            <a:noFill/>
          </a:ln>
        </p:spPr>
      </p:pic>
      <p:pic>
        <p:nvPicPr>
          <p:cNvPr id="8" name="Google Shape;98;p16">
            <a:extLst>
              <a:ext uri="{FF2B5EF4-FFF2-40B4-BE49-F238E27FC236}">
                <a16:creationId xmlns:a16="http://schemas.microsoft.com/office/drawing/2014/main" id="{3C71AA91-16EC-448C-BD29-5CFEEEC7160E}"/>
              </a:ext>
            </a:extLst>
          </p:cNvPr>
          <p:cNvPicPr preferRelativeResize="0"/>
          <p:nvPr/>
        </p:nvPicPr>
        <p:blipFill>
          <a:blip r:embed="rId3">
            <a:alphaModFix/>
          </a:blip>
          <a:stretch>
            <a:fillRect/>
          </a:stretch>
        </p:blipFill>
        <p:spPr>
          <a:xfrm rot="417810">
            <a:off x="779798" y="2100734"/>
            <a:ext cx="3979433" cy="2308901"/>
          </a:xfrm>
          <a:prstGeom prst="rect">
            <a:avLst/>
          </a:prstGeom>
          <a:noFill/>
          <a:ln>
            <a:noFill/>
          </a:ln>
        </p:spPr>
      </p:pic>
      <p:pic>
        <p:nvPicPr>
          <p:cNvPr id="9" name="Google Shape;99;p16">
            <a:extLst>
              <a:ext uri="{FF2B5EF4-FFF2-40B4-BE49-F238E27FC236}">
                <a16:creationId xmlns:a16="http://schemas.microsoft.com/office/drawing/2014/main" id="{BB18FBD8-FECD-4996-94BE-63905FAC8E69}"/>
              </a:ext>
            </a:extLst>
          </p:cNvPr>
          <p:cNvPicPr preferRelativeResize="0"/>
          <p:nvPr/>
        </p:nvPicPr>
        <p:blipFill>
          <a:blip r:embed="rId4">
            <a:alphaModFix/>
          </a:blip>
          <a:stretch>
            <a:fillRect/>
          </a:stretch>
        </p:blipFill>
        <p:spPr>
          <a:xfrm rot="-597254">
            <a:off x="5821829" y="3175454"/>
            <a:ext cx="4122904" cy="2731428"/>
          </a:xfrm>
          <a:prstGeom prst="rect">
            <a:avLst/>
          </a:prstGeom>
          <a:noFill/>
          <a:ln>
            <a:noFill/>
          </a:ln>
        </p:spPr>
      </p:pic>
    </p:spTree>
    <p:extLst>
      <p:ext uri="{BB962C8B-B14F-4D97-AF65-F5344CB8AC3E}">
        <p14:creationId xmlns:p14="http://schemas.microsoft.com/office/powerpoint/2010/main" val="44436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660243" y="579119"/>
            <a:ext cx="11360800" cy="1122400"/>
          </a:xfrm>
          <a:prstGeom prst="rect">
            <a:avLst/>
          </a:prstGeom>
        </p:spPr>
        <p:txBody>
          <a:bodyPr spcFirstLastPara="1" vert="horz" wrap="square" lIns="121900" tIns="121900" rIns="121900" bIns="121900" rtlCol="0" anchor="ctr" anchorCtr="0">
            <a:noAutofit/>
          </a:bodyPr>
          <a:lstStyle/>
          <a:p>
            <a:r>
              <a:rPr lang="en-US" sz="4267" dirty="0"/>
              <a:t>Opening Questions</a:t>
            </a:r>
            <a:endParaRPr sz="4267" dirty="0"/>
          </a:p>
        </p:txBody>
      </p:sp>
      <p:sp>
        <p:nvSpPr>
          <p:cNvPr id="69" name="Google Shape;69;p13"/>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6</a:t>
            </a:fld>
            <a:endParaRPr/>
          </a:p>
        </p:txBody>
      </p:sp>
      <p:sp>
        <p:nvSpPr>
          <p:cNvPr id="70" name="Google Shape;70;p13"/>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71" name="Google Shape;71;p13"/>
          <p:cNvSpPr txBox="1"/>
          <p:nvPr/>
        </p:nvSpPr>
        <p:spPr>
          <a:xfrm>
            <a:off x="456200" y="1701519"/>
            <a:ext cx="11279600" cy="3454962"/>
          </a:xfrm>
          <a:prstGeom prst="rect">
            <a:avLst/>
          </a:prstGeom>
          <a:noFill/>
          <a:ln>
            <a:noFill/>
          </a:ln>
        </p:spPr>
        <p:txBody>
          <a:bodyPr spcFirstLastPara="1" wrap="square" lIns="121900" tIns="121900" rIns="121900" bIns="121900" anchor="t" anchorCtr="0">
            <a:noAutofit/>
          </a:bodyPr>
          <a:lstStyle/>
          <a:p>
            <a:pPr algn="ctr">
              <a:lnSpc>
                <a:spcPct val="115000"/>
              </a:lnSpc>
              <a:spcAft>
                <a:spcPts val="1200"/>
              </a:spcAft>
              <a:buClr>
                <a:schemeClr val="dk1"/>
              </a:buClr>
              <a:buSzPts val="1100"/>
            </a:pPr>
            <a:r>
              <a:rPr lang="en-US" sz="3600" dirty="0">
                <a:solidFill>
                  <a:schemeClr val="dk2"/>
                </a:solidFill>
                <a:latin typeface="Georgia"/>
                <a:ea typeface="Georgia"/>
                <a:cs typeface="Georgia"/>
                <a:sym typeface="Georgia"/>
              </a:rPr>
              <a:t>Did you know there were different forms of prayer?</a:t>
            </a:r>
          </a:p>
          <a:p>
            <a:pPr algn="ctr">
              <a:lnSpc>
                <a:spcPct val="115000"/>
              </a:lnSpc>
              <a:spcAft>
                <a:spcPts val="1200"/>
              </a:spcAft>
              <a:buClr>
                <a:schemeClr val="dk1"/>
              </a:buClr>
              <a:buSzPts val="1100"/>
            </a:pPr>
            <a:r>
              <a:rPr lang="en-US" sz="3600" dirty="0">
                <a:solidFill>
                  <a:schemeClr val="dk2"/>
                </a:solidFill>
                <a:latin typeface="Georgia"/>
                <a:ea typeface="Georgia"/>
                <a:cs typeface="Georgia"/>
                <a:sym typeface="Georgia"/>
              </a:rPr>
              <a:t>What are some of the kinds of prayer/when do you pray them?</a:t>
            </a:r>
          </a:p>
          <a:p>
            <a:pPr algn="ctr">
              <a:lnSpc>
                <a:spcPct val="115000"/>
              </a:lnSpc>
              <a:spcAft>
                <a:spcPts val="1200"/>
              </a:spcAft>
              <a:buClr>
                <a:schemeClr val="dk1"/>
              </a:buClr>
              <a:buSzPts val="1100"/>
            </a:pPr>
            <a:endParaRPr sz="3600" dirty="0">
              <a:solidFill>
                <a:schemeClr val="dk2"/>
              </a:solidFill>
              <a:latin typeface="Georgia"/>
              <a:ea typeface="Georgia"/>
              <a:cs typeface="Georgia"/>
              <a:sym typeface="Georgia"/>
            </a:endParaRPr>
          </a:p>
          <a:p>
            <a:pPr algn="ctr">
              <a:lnSpc>
                <a:spcPct val="115000"/>
              </a:lnSpc>
            </a:pPr>
            <a:endParaRPr sz="3733" dirty="0">
              <a:solidFill>
                <a:schemeClr val="dk2"/>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126301" y="409069"/>
            <a:ext cx="11360800" cy="768167"/>
          </a:xfrm>
          <a:prstGeom prst="rect">
            <a:avLst/>
          </a:prstGeom>
        </p:spPr>
        <p:txBody>
          <a:bodyPr spcFirstLastPara="1" vert="horz" wrap="square" lIns="121900" tIns="121900" rIns="121900" bIns="121900" rtlCol="0" anchor="ctr" anchorCtr="0">
            <a:noAutofit/>
          </a:bodyPr>
          <a:lstStyle/>
          <a:p>
            <a:pPr marL="609585">
              <a:lnSpc>
                <a:spcPct val="115000"/>
              </a:lnSpc>
            </a:pPr>
            <a:r>
              <a:rPr lang="en-US" sz="4267" dirty="0">
                <a:solidFill>
                  <a:srgbClr val="E86929"/>
                </a:solidFill>
              </a:rPr>
              <a:t>Blessing and Adoration</a:t>
            </a:r>
            <a:endParaRPr sz="4267" dirty="0">
              <a:solidFill>
                <a:srgbClr val="E86929"/>
              </a:solidFill>
            </a:endParaRPr>
          </a:p>
        </p:txBody>
      </p:sp>
      <p:sp>
        <p:nvSpPr>
          <p:cNvPr id="85" name="Google Shape;85;p15"/>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7</a:t>
            </a:fld>
            <a:endParaRPr/>
          </a:p>
        </p:txBody>
      </p:sp>
      <p:sp>
        <p:nvSpPr>
          <p:cNvPr id="86" name="Google Shape;86;p15"/>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2" name="TextBox 1">
            <a:extLst>
              <a:ext uri="{FF2B5EF4-FFF2-40B4-BE49-F238E27FC236}">
                <a16:creationId xmlns:a16="http://schemas.microsoft.com/office/drawing/2014/main" id="{D717C36A-5DD2-4540-A1D8-CB393913B96C}"/>
              </a:ext>
            </a:extLst>
          </p:cNvPr>
          <p:cNvSpPr txBox="1"/>
          <p:nvPr/>
        </p:nvSpPr>
        <p:spPr>
          <a:xfrm>
            <a:off x="520119" y="1166842"/>
            <a:ext cx="10573163"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anose="02040502050405020303" pitchFamily="18" charset="0"/>
              </a:rPr>
              <a:t>These are ways to worship God. </a:t>
            </a:r>
          </a:p>
          <a:p>
            <a:pPr marL="285750" indent="-285750">
              <a:buFont typeface="Arial" panose="020B0604020202020204" pitchFamily="34" charset="0"/>
              <a:buChar char="•"/>
            </a:pPr>
            <a:r>
              <a:rPr lang="en-US" sz="2400" dirty="0">
                <a:latin typeface="Georgia" panose="02040502050405020303" pitchFamily="18" charset="0"/>
              </a:rPr>
              <a:t>Blessing is the basic movement of Christian prayer: an encounter between God and the human person.</a:t>
            </a:r>
          </a:p>
          <a:p>
            <a:pPr marL="285750" indent="-285750">
              <a:buFont typeface="Arial" panose="020B0604020202020204" pitchFamily="34" charset="0"/>
              <a:buChar char="•"/>
            </a:pPr>
            <a:r>
              <a:rPr lang="en-US" sz="2400" dirty="0">
                <a:latin typeface="Georgia" panose="02040502050405020303" pitchFamily="18" charset="0"/>
              </a:rPr>
              <a:t>God first blesses us and we send our prayers up to Him, blessing Him and asking for His blessing upon us.</a:t>
            </a:r>
          </a:p>
          <a:p>
            <a:pPr marL="285750" indent="-285750">
              <a:buFont typeface="Arial" panose="020B0604020202020204" pitchFamily="34" charset="0"/>
              <a:buChar char="•"/>
            </a:pPr>
            <a:r>
              <a:rPr lang="en-US" sz="2400" dirty="0">
                <a:latin typeface="Georgia" panose="02040502050405020303" pitchFamily="18" charset="0"/>
              </a:rPr>
              <a:t>Adoration is the attitude of the human person before God (acknowledging that God is his or her creator and that her or she is a creature.)</a:t>
            </a:r>
          </a:p>
          <a:p>
            <a:pPr marL="285750" indent="-285750">
              <a:buFont typeface="Arial" panose="020B0604020202020204" pitchFamily="34" charset="0"/>
              <a:buChar char="•"/>
            </a:pPr>
            <a:r>
              <a:rPr lang="en-US" sz="2400" dirty="0">
                <a:latin typeface="Georgia" panose="02040502050405020303" pitchFamily="18" charset="0"/>
              </a:rPr>
              <a:t>The Catechism says, “Adoration is homage of the spirit to the “King of Glory,’ respectful silence in the presence of the ‘ever greater’ God” (CCC 2628).</a:t>
            </a:r>
          </a:p>
          <a:p>
            <a:pPr marL="285750" indent="-285750">
              <a:buFont typeface="Arial" panose="020B0604020202020204" pitchFamily="34" charset="0"/>
              <a:buChar char="•"/>
            </a:pPr>
            <a:r>
              <a:rPr lang="en-US" sz="2400" dirty="0">
                <a:latin typeface="Georgia" panose="02040502050405020303" pitchFamily="18" charset="0"/>
              </a:rPr>
              <a:t>We can only truly receive God’s blessing and respond with                    blessing in return when our heart’s attitude is that of</a:t>
            </a:r>
          </a:p>
          <a:p>
            <a:r>
              <a:rPr lang="en-US" sz="2400" dirty="0">
                <a:latin typeface="Georgia" panose="02040502050405020303" pitchFamily="18" charset="0"/>
              </a:rPr>
              <a:t>    adoration.           </a:t>
            </a:r>
          </a:p>
        </p:txBody>
      </p:sp>
      <p:pic>
        <p:nvPicPr>
          <p:cNvPr id="4" name="Picture 3" descr="Diagram&#10;&#10;Description automatically generated">
            <a:extLst>
              <a:ext uri="{FF2B5EF4-FFF2-40B4-BE49-F238E27FC236}">
                <a16:creationId xmlns:a16="http://schemas.microsoft.com/office/drawing/2014/main" id="{BD9B1B37-DAD1-4D21-8CBE-7B01D2B37D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50334" y="4801649"/>
            <a:ext cx="2142948" cy="19658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415600" y="214572"/>
            <a:ext cx="11360800" cy="722120"/>
          </a:xfrm>
          <a:prstGeom prst="rect">
            <a:avLst/>
          </a:prstGeom>
        </p:spPr>
        <p:txBody>
          <a:bodyPr spcFirstLastPara="1" vert="horz" wrap="square" lIns="121900" tIns="121900" rIns="121900" bIns="121900" rtlCol="0" anchor="ctr" anchorCtr="0">
            <a:noAutofit/>
          </a:bodyPr>
          <a:lstStyle/>
          <a:p>
            <a:pPr>
              <a:lnSpc>
                <a:spcPct val="115000"/>
              </a:lnSpc>
            </a:pPr>
            <a:r>
              <a:rPr lang="en-US" sz="4267" dirty="0">
                <a:solidFill>
                  <a:srgbClr val="E86929"/>
                </a:solidFill>
              </a:rPr>
              <a:t>Prayer of Petition</a:t>
            </a:r>
            <a:endParaRPr sz="4267" dirty="0">
              <a:solidFill>
                <a:srgbClr val="E86929"/>
              </a:solidFill>
            </a:endParaRPr>
          </a:p>
        </p:txBody>
      </p:sp>
      <p:sp>
        <p:nvSpPr>
          <p:cNvPr id="92" name="Google Shape;92;p16"/>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8</a:t>
            </a:fld>
            <a:endParaRPr/>
          </a:p>
        </p:txBody>
      </p:sp>
      <p:sp>
        <p:nvSpPr>
          <p:cNvPr id="93" name="Google Shape;93;p16"/>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2" name="TextBox 1">
            <a:extLst>
              <a:ext uri="{FF2B5EF4-FFF2-40B4-BE49-F238E27FC236}">
                <a16:creationId xmlns:a16="http://schemas.microsoft.com/office/drawing/2014/main" id="{78D86678-EA3A-4EE5-9913-E0176CA22BC2}"/>
              </a:ext>
            </a:extLst>
          </p:cNvPr>
          <p:cNvSpPr txBox="1"/>
          <p:nvPr/>
        </p:nvSpPr>
        <p:spPr>
          <a:xfrm>
            <a:off x="415600" y="936692"/>
            <a:ext cx="10346292"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anose="02040502050405020303" pitchFamily="18" charset="0"/>
              </a:rPr>
              <a:t>Petition is a form of prayer in which we ask God for good things, including our needs and our wants.</a:t>
            </a:r>
          </a:p>
          <a:p>
            <a:pPr marL="285750" indent="-285750">
              <a:buFont typeface="Arial" panose="020B0604020202020204" pitchFamily="34" charset="0"/>
              <a:buChar char="•"/>
            </a:pPr>
            <a:r>
              <a:rPr lang="en-US" sz="2000" dirty="0">
                <a:latin typeface="Georgia" panose="02040502050405020303" pitchFamily="18" charset="0"/>
              </a:rPr>
              <a:t>Examples in Scripture expressing the prayer of petition include words such as ask, beseech, plead, invoke, entreat, cry out, even “struggle in prayer” (CCC 2629).</a:t>
            </a:r>
          </a:p>
          <a:p>
            <a:pPr marL="285750" indent="-285750">
              <a:buFont typeface="Arial" panose="020B0604020202020204" pitchFamily="34" charset="0"/>
              <a:buChar char="•"/>
            </a:pPr>
            <a:r>
              <a:rPr lang="en-US" sz="2000" dirty="0">
                <a:latin typeface="Georgia" panose="02040502050405020303" pitchFamily="18" charset="0"/>
              </a:rPr>
              <a:t>When we petition God for the things that we need, we acknowledge that we are God’s creatures who have sinned and who are in need of His divine assistance. This acknowledgment is an important part of the proper “attitude of the heart” that we must have whenever we pray.</a:t>
            </a:r>
          </a:p>
          <a:p>
            <a:pPr marL="285750" indent="-285750">
              <a:buFont typeface="Arial" panose="020B0604020202020204" pitchFamily="34" charset="0"/>
              <a:buChar char="•"/>
            </a:pPr>
            <a:r>
              <a:rPr lang="en-US" sz="2000" dirty="0">
                <a:latin typeface="Georgia" panose="02040502050405020303" pitchFamily="18" charset="0"/>
              </a:rPr>
              <a:t>“The first movement of the prayer of petition is asking forgiveness” (CCC 2631). We begin each celebration of Mass by asking forgiveness in the Penitential Rite.</a:t>
            </a:r>
          </a:p>
          <a:p>
            <a:pPr marL="285750" indent="-285750">
              <a:buFont typeface="Arial" panose="020B0604020202020204" pitchFamily="34" charset="0"/>
              <a:buChar char="•"/>
            </a:pPr>
            <a:r>
              <a:rPr lang="en-US" sz="2000" dirty="0">
                <a:latin typeface="Georgia" panose="02040502050405020303" pitchFamily="18" charset="0"/>
              </a:rPr>
              <a:t>Once we have asked for forgiveness, we can ask Him for the things that we need. The Christian prayer of petition “is centered on the desire and </a:t>
            </a:r>
            <a:r>
              <a:rPr lang="en-US" sz="2000" i="1" dirty="0">
                <a:latin typeface="Georgia" panose="02040502050405020303" pitchFamily="18" charset="0"/>
              </a:rPr>
              <a:t>search for the King-           </a:t>
            </a:r>
            <a:r>
              <a:rPr lang="en-US" sz="2000" i="1" dirty="0" err="1">
                <a:latin typeface="Georgia" panose="02040502050405020303" pitchFamily="18" charset="0"/>
              </a:rPr>
              <a:t>dom</a:t>
            </a:r>
            <a:r>
              <a:rPr lang="en-US" sz="2000" i="1" dirty="0">
                <a:latin typeface="Georgia" panose="02040502050405020303" pitchFamily="18" charset="0"/>
              </a:rPr>
              <a:t> to come</a:t>
            </a:r>
            <a:r>
              <a:rPr lang="en-US" sz="2000" dirty="0">
                <a:latin typeface="Georgia" panose="02040502050405020303" pitchFamily="18" charset="0"/>
              </a:rPr>
              <a:t>, in keeping with the teaching of Christ” (CCC 2632).But just             because we should always pray for the coming of the Kingdom of God, that            doesn’t mean that we shouldn’t pray for our daily needs and concerns. God              wants to answer our temporal needs, but we ask for them in relationship to the     coming of His Kingdom.</a:t>
            </a:r>
          </a:p>
        </p:txBody>
      </p:sp>
      <p:pic>
        <p:nvPicPr>
          <p:cNvPr id="9" name="Picture 8" descr="A close-up two hands held together in prayer.&#10;&#10;Description automatically generated with medium confidence">
            <a:extLst>
              <a:ext uri="{FF2B5EF4-FFF2-40B4-BE49-F238E27FC236}">
                <a16:creationId xmlns:a16="http://schemas.microsoft.com/office/drawing/2014/main" id="{5B2EF640-E46C-49A5-879A-FAD8FC77D2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33216" y="4381500"/>
            <a:ext cx="2143184" cy="23322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509200" y="466600"/>
            <a:ext cx="11173600" cy="813560"/>
          </a:xfrm>
          <a:prstGeom prst="rect">
            <a:avLst/>
          </a:prstGeom>
        </p:spPr>
        <p:txBody>
          <a:bodyPr spcFirstLastPara="1" vert="horz" wrap="square" lIns="121900" tIns="121900" rIns="121900" bIns="121900" rtlCol="0" anchor="ctr" anchorCtr="0">
            <a:noAutofit/>
          </a:bodyPr>
          <a:lstStyle/>
          <a:p>
            <a:pPr>
              <a:lnSpc>
                <a:spcPct val="115000"/>
              </a:lnSpc>
            </a:pPr>
            <a:r>
              <a:rPr lang="en-US" sz="3200" dirty="0">
                <a:solidFill>
                  <a:srgbClr val="E86929"/>
                </a:solidFill>
              </a:rPr>
              <a:t>Prayer of Intercession</a:t>
            </a:r>
            <a:endParaRPr sz="3200" dirty="0">
              <a:solidFill>
                <a:srgbClr val="E86929"/>
              </a:solidFill>
            </a:endParaRPr>
          </a:p>
        </p:txBody>
      </p:sp>
      <p:sp>
        <p:nvSpPr>
          <p:cNvPr id="99" name="Google Shape;99;p17"/>
          <p:cNvSpPr txBox="1">
            <a:spLocks noGrp="1"/>
          </p:cNvSpPr>
          <p:nvPr>
            <p:ph type="sldNum" idx="12"/>
          </p:nvPr>
        </p:nvSpPr>
        <p:spPr>
          <a:xfrm>
            <a:off x="11289443" y="6188988"/>
            <a:ext cx="731600" cy="524800"/>
          </a:xfrm>
          <a:prstGeom prst="rect">
            <a:avLst/>
          </a:prstGeom>
        </p:spPr>
        <p:txBody>
          <a:bodyPr spcFirstLastPara="1" vert="horz" wrap="square" lIns="121900" tIns="121900" rIns="121900" bIns="121900" rtlCol="0" anchor="ctr" anchorCtr="0">
            <a:noAutofit/>
          </a:bodyPr>
          <a:lstStyle/>
          <a:p>
            <a:fld id="{00000000-1234-1234-1234-123412341234}" type="slidenum">
              <a:rPr lang="en-US"/>
              <a:pPr/>
              <a:t>9</a:t>
            </a:fld>
            <a:endParaRPr/>
          </a:p>
        </p:txBody>
      </p:sp>
      <p:sp>
        <p:nvSpPr>
          <p:cNvPr id="100" name="Google Shape;100;p17"/>
          <p:cNvSpPr txBox="1">
            <a:spLocks noGrp="1"/>
          </p:cNvSpPr>
          <p:nvPr>
            <p:ph type="sldNum" idx="2"/>
          </p:nvPr>
        </p:nvSpPr>
        <p:spPr>
          <a:xfrm>
            <a:off x="943151" y="6242679"/>
            <a:ext cx="4155200" cy="524800"/>
          </a:xfrm>
          <a:prstGeom prst="rect">
            <a:avLst/>
          </a:prstGeom>
        </p:spPr>
        <p:txBody>
          <a:bodyPr spcFirstLastPara="1" vert="horz" wrap="square" lIns="121900" tIns="121900" rIns="121900" bIns="121900" rtlCol="0" anchor="ctr" anchorCtr="0">
            <a:noAutofit/>
          </a:bodyPr>
          <a:lstStyle/>
          <a:p>
            <a:r>
              <a:rPr lang="en-US"/>
              <a:t>Christian Prayer, March</a:t>
            </a:r>
            <a:endParaRPr/>
          </a:p>
        </p:txBody>
      </p:sp>
      <p:sp>
        <p:nvSpPr>
          <p:cNvPr id="2" name="TextBox 1">
            <a:extLst>
              <a:ext uri="{FF2B5EF4-FFF2-40B4-BE49-F238E27FC236}">
                <a16:creationId xmlns:a16="http://schemas.microsoft.com/office/drawing/2014/main" id="{7EBEC2CD-B682-4CCB-BFE2-A5434D3F1049}"/>
              </a:ext>
            </a:extLst>
          </p:cNvPr>
          <p:cNvSpPr txBox="1"/>
          <p:nvPr/>
        </p:nvSpPr>
        <p:spPr>
          <a:xfrm>
            <a:off x="731520" y="1407620"/>
            <a:ext cx="1095128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anose="02040502050405020303" pitchFamily="18" charset="0"/>
              </a:rPr>
              <a:t>This is also a form of prayer of petition, but instead of focusing on personal needs, it is concerned with the needs of others.</a:t>
            </a:r>
          </a:p>
          <a:p>
            <a:pPr marL="285750" indent="-285750">
              <a:buFont typeface="Arial" panose="020B0604020202020204" pitchFamily="34" charset="0"/>
              <a:buChar char="•"/>
            </a:pPr>
            <a:r>
              <a:rPr lang="en-US" sz="2000" dirty="0">
                <a:latin typeface="Georgia" panose="02040502050405020303" pitchFamily="18" charset="0"/>
              </a:rPr>
              <a:t>The Catechism defines intercession as “a prayer of petition which leads us to pray as Jesus did. He is the one intercessor with the Father on behalf of all men, especially sinners “ (CCC 2634). When we intercede for others, we participate in this ministry of Christ’s. </a:t>
            </a:r>
          </a:p>
          <a:p>
            <a:pPr marL="285750" indent="-285750">
              <a:buFont typeface="Arial" panose="020B0604020202020204" pitchFamily="34" charset="0"/>
              <a:buChar char="•"/>
            </a:pPr>
            <a:r>
              <a:rPr lang="en-US" sz="2000" dirty="0">
                <a:latin typeface="Georgia" panose="02040502050405020303" pitchFamily="18" charset="0"/>
              </a:rPr>
              <a:t>To intercede through prayer means to stand between a person and God asking for the things that this person needs. We become a bridge to God, through prayer, for another.</a:t>
            </a:r>
          </a:p>
        </p:txBody>
      </p:sp>
      <p:pic>
        <p:nvPicPr>
          <p:cNvPr id="4" name="Picture 3">
            <a:extLst>
              <a:ext uri="{FF2B5EF4-FFF2-40B4-BE49-F238E27FC236}">
                <a16:creationId xmlns:a16="http://schemas.microsoft.com/office/drawing/2014/main" id="{B124ECB0-99CC-4E2E-A4C2-6A4CC2CE21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52892" y="3868450"/>
            <a:ext cx="5889228" cy="22551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1745</Words>
  <Application>Microsoft Office PowerPoint</Application>
  <PresentationFormat>Widescreen</PresentationFormat>
  <Paragraphs>107</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Georgia</vt:lpstr>
      <vt:lpstr>Lora</vt:lpstr>
      <vt:lpstr>Quicksand</vt:lpstr>
      <vt:lpstr>Rokkitt</vt:lpstr>
      <vt:lpstr>Times New Roman</vt:lpstr>
      <vt:lpstr>Office Theme</vt:lpstr>
      <vt:lpstr>PowerPoint Presentation</vt:lpstr>
      <vt:lpstr>Agenda</vt:lpstr>
      <vt:lpstr>Opening Prayer</vt:lpstr>
      <vt:lpstr>Review of Lesson 10- Praying with Scripture</vt:lpstr>
      <vt:lpstr>What questions do you have? </vt:lpstr>
      <vt:lpstr>Opening Questions</vt:lpstr>
      <vt:lpstr>Blessing and Adoration</vt:lpstr>
      <vt:lpstr>Prayer of Petition</vt:lpstr>
      <vt:lpstr>Prayer of Intercession</vt:lpstr>
      <vt:lpstr>Prayer of Thanksgiving</vt:lpstr>
      <vt:lpstr>Prayer of Praise</vt:lpstr>
      <vt:lpstr>The Eucharist expresses all forms of prayer.</vt:lpstr>
      <vt:lpstr>Discussion/sharing</vt:lpstr>
      <vt:lpstr>Discussion questions</vt:lpstr>
      <vt:lpstr>Discussion questions</vt:lpstr>
      <vt:lpstr>Creating Your Domestic Church</vt:lpstr>
      <vt:lpstr>Reminders and Announcements</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cole</dc:creator>
  <cp:lastModifiedBy>connie cole</cp:lastModifiedBy>
  <cp:revision>21</cp:revision>
  <cp:lastPrinted>2021-03-14T15:58:15Z</cp:lastPrinted>
  <dcterms:created xsi:type="dcterms:W3CDTF">2021-03-14T14:53:29Z</dcterms:created>
  <dcterms:modified xsi:type="dcterms:W3CDTF">2021-04-11T00:51:58Z</dcterms:modified>
</cp:coreProperties>
</file>